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0" r:id="rId3"/>
    <p:sldMasterId id="2147483683" r:id="rId4"/>
    <p:sldMasterId id="2147483693" r:id="rId5"/>
  </p:sldMasterIdLst>
  <p:notesMasterIdLst>
    <p:notesMasterId r:id="rId93"/>
  </p:notesMasterIdLst>
  <p:sldIdLst>
    <p:sldId id="256" r:id="rId6"/>
    <p:sldId id="268" r:id="rId7"/>
    <p:sldId id="263" r:id="rId8"/>
    <p:sldId id="259" r:id="rId9"/>
    <p:sldId id="293" r:id="rId10"/>
    <p:sldId id="265" r:id="rId11"/>
    <p:sldId id="266" r:id="rId12"/>
    <p:sldId id="267" r:id="rId13"/>
    <p:sldId id="294" r:id="rId14"/>
    <p:sldId id="269" r:id="rId15"/>
    <p:sldId id="258" r:id="rId16"/>
    <p:sldId id="270" r:id="rId17"/>
    <p:sldId id="272" r:id="rId18"/>
    <p:sldId id="273"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81" r:id="rId32"/>
    <p:sldId id="403" r:id="rId33"/>
    <p:sldId id="404" r:id="rId34"/>
    <p:sldId id="257" r:id="rId35"/>
    <p:sldId id="289" r:id="rId36"/>
    <p:sldId id="405" r:id="rId37"/>
    <p:sldId id="406" r:id="rId38"/>
    <p:sldId id="261" r:id="rId39"/>
    <p:sldId id="271" r:id="rId40"/>
    <p:sldId id="260" r:id="rId41"/>
    <p:sldId id="407" r:id="rId42"/>
    <p:sldId id="408" r:id="rId43"/>
    <p:sldId id="409" r:id="rId44"/>
    <p:sldId id="410" r:id="rId45"/>
    <p:sldId id="411" r:id="rId46"/>
    <p:sldId id="412" r:id="rId47"/>
    <p:sldId id="413" r:id="rId48"/>
    <p:sldId id="414" r:id="rId49"/>
    <p:sldId id="415" r:id="rId50"/>
    <p:sldId id="416" r:id="rId51"/>
    <p:sldId id="287" r:id="rId52"/>
    <p:sldId id="417" r:id="rId53"/>
    <p:sldId id="418" r:id="rId54"/>
    <p:sldId id="420" r:id="rId55"/>
    <p:sldId id="435" r:id="rId56"/>
    <p:sldId id="419" r:id="rId57"/>
    <p:sldId id="399" r:id="rId58"/>
    <p:sldId id="421" r:id="rId59"/>
    <p:sldId id="434" r:id="rId60"/>
    <p:sldId id="422" r:id="rId61"/>
    <p:sldId id="423" r:id="rId62"/>
    <p:sldId id="395" r:id="rId63"/>
    <p:sldId id="424" r:id="rId64"/>
    <p:sldId id="425" r:id="rId65"/>
    <p:sldId id="279" r:id="rId66"/>
    <p:sldId id="402" r:id="rId67"/>
    <p:sldId id="428" r:id="rId68"/>
    <p:sldId id="429" r:id="rId69"/>
    <p:sldId id="274" r:id="rId70"/>
    <p:sldId id="275" r:id="rId71"/>
    <p:sldId id="276" r:id="rId72"/>
    <p:sldId id="277" r:id="rId73"/>
    <p:sldId id="430" r:id="rId74"/>
    <p:sldId id="431" r:id="rId75"/>
    <p:sldId id="432" r:id="rId76"/>
    <p:sldId id="278" r:id="rId77"/>
    <p:sldId id="433" r:id="rId78"/>
    <p:sldId id="427" r:id="rId79"/>
    <p:sldId id="280" r:id="rId80"/>
    <p:sldId id="426" r:id="rId81"/>
    <p:sldId id="398" r:id="rId82"/>
    <p:sldId id="292" r:id="rId83"/>
    <p:sldId id="291" r:id="rId84"/>
    <p:sldId id="290" r:id="rId85"/>
    <p:sldId id="285" r:id="rId86"/>
    <p:sldId id="436" r:id="rId87"/>
    <p:sldId id="400" r:id="rId88"/>
    <p:sldId id="396" r:id="rId89"/>
    <p:sldId id="401" r:id="rId90"/>
    <p:sldId id="288" r:id="rId91"/>
    <p:sldId id="26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2"/>
    <p:restoredTop sz="78003" autoAdjust="0"/>
  </p:normalViewPr>
  <p:slideViewPr>
    <p:cSldViewPr snapToGrid="0" snapToObjects="1">
      <p:cViewPr>
        <p:scale>
          <a:sx n="89" d="100"/>
          <a:sy n="89" d="100"/>
        </p:scale>
        <p:origin x="18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walker4\Documents\K01\WOSA_MixedMethodsManuscript\PA_academic%20sco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1714785651795"/>
          <c:y val="4.9531748808664927E-2"/>
          <c:w val="0.84396062992125986"/>
          <c:h val="0.74952702681781169"/>
        </c:manualLayout>
      </c:layout>
      <c:scatterChart>
        <c:scatterStyle val="lineMarker"/>
        <c:varyColors val="0"/>
        <c:ser>
          <c:idx val="0"/>
          <c:order val="0"/>
          <c:spPr>
            <a:ln w="25400" cap="rnd">
              <a:noFill/>
              <a:round/>
            </a:ln>
            <a:effectLst/>
          </c:spPr>
          <c:marker>
            <c:symbol val="circle"/>
            <c:size val="7"/>
            <c:spPr>
              <a:solidFill>
                <a:srgbClr val="00B0F0"/>
              </a:solidFill>
              <a:ln w="9525">
                <a:solidFill>
                  <a:schemeClr val="tx1"/>
                </a:solidFill>
              </a:ln>
              <a:effectLst/>
            </c:spPr>
          </c:marker>
          <c:trendline>
            <c:spPr>
              <a:ln w="31750" cap="rnd">
                <a:solidFill>
                  <a:srgbClr val="FF0000"/>
                </a:solidFill>
                <a:prstDash val="dash"/>
              </a:ln>
              <a:effectLst/>
            </c:spPr>
            <c:trendlineType val="linear"/>
            <c:dispRSqr val="0"/>
            <c:dispEq val="0"/>
          </c:trendline>
          <c:xVal>
            <c:numRef>
              <c:f>AcademicPlots!$D$2:$D$23</c:f>
              <c:numCache>
                <c:formatCode>General</c:formatCode>
                <c:ptCount val="22"/>
                <c:pt idx="0">
                  <c:v>6</c:v>
                </c:pt>
                <c:pt idx="1">
                  <c:v>9</c:v>
                </c:pt>
                <c:pt idx="2">
                  <c:v>3</c:v>
                </c:pt>
                <c:pt idx="3">
                  <c:v>7</c:v>
                </c:pt>
                <c:pt idx="4">
                  <c:v>7</c:v>
                </c:pt>
                <c:pt idx="5">
                  <c:v>5</c:v>
                </c:pt>
                <c:pt idx="6">
                  <c:v>8</c:v>
                </c:pt>
                <c:pt idx="7">
                  <c:v>10</c:v>
                </c:pt>
                <c:pt idx="8">
                  <c:v>7</c:v>
                </c:pt>
                <c:pt idx="9">
                  <c:v>9</c:v>
                </c:pt>
                <c:pt idx="10">
                  <c:v>4</c:v>
                </c:pt>
                <c:pt idx="11">
                  <c:v>3</c:v>
                </c:pt>
                <c:pt idx="12">
                  <c:v>11</c:v>
                </c:pt>
                <c:pt idx="13">
                  <c:v>3</c:v>
                </c:pt>
                <c:pt idx="14">
                  <c:v>6</c:v>
                </c:pt>
                <c:pt idx="15">
                  <c:v>6</c:v>
                </c:pt>
                <c:pt idx="16">
                  <c:v>5</c:v>
                </c:pt>
                <c:pt idx="17">
                  <c:v>4</c:v>
                </c:pt>
                <c:pt idx="18">
                  <c:v>8</c:v>
                </c:pt>
                <c:pt idx="19">
                  <c:v>5</c:v>
                </c:pt>
                <c:pt idx="20">
                  <c:v>11</c:v>
                </c:pt>
                <c:pt idx="21">
                  <c:v>8</c:v>
                </c:pt>
              </c:numCache>
            </c:numRef>
          </c:xVal>
          <c:yVal>
            <c:numRef>
              <c:f>AcademicPlots!$E$2:$E$23</c:f>
              <c:numCache>
                <c:formatCode>General</c:formatCode>
                <c:ptCount val="22"/>
                <c:pt idx="0">
                  <c:v>72</c:v>
                </c:pt>
                <c:pt idx="1">
                  <c:v>94</c:v>
                </c:pt>
                <c:pt idx="2">
                  <c:v>83</c:v>
                </c:pt>
                <c:pt idx="3">
                  <c:v>80</c:v>
                </c:pt>
                <c:pt idx="4">
                  <c:v>97</c:v>
                </c:pt>
                <c:pt idx="5">
                  <c:v>82</c:v>
                </c:pt>
                <c:pt idx="6">
                  <c:v>66</c:v>
                </c:pt>
                <c:pt idx="7">
                  <c:v>94</c:v>
                </c:pt>
                <c:pt idx="8">
                  <c:v>86</c:v>
                </c:pt>
                <c:pt idx="9">
                  <c:v>93</c:v>
                </c:pt>
                <c:pt idx="10">
                  <c:v>79</c:v>
                </c:pt>
                <c:pt idx="11">
                  <c:v>86</c:v>
                </c:pt>
                <c:pt idx="12">
                  <c:v>97</c:v>
                </c:pt>
                <c:pt idx="13">
                  <c:v>71</c:v>
                </c:pt>
                <c:pt idx="14">
                  <c:v>74</c:v>
                </c:pt>
                <c:pt idx="15">
                  <c:v>56</c:v>
                </c:pt>
                <c:pt idx="16">
                  <c:v>65</c:v>
                </c:pt>
                <c:pt idx="17">
                  <c:v>59</c:v>
                </c:pt>
                <c:pt idx="18">
                  <c:v>90</c:v>
                </c:pt>
                <c:pt idx="19">
                  <c:v>67</c:v>
                </c:pt>
                <c:pt idx="20">
                  <c:v>96</c:v>
                </c:pt>
                <c:pt idx="21">
                  <c:v>64</c:v>
                </c:pt>
              </c:numCache>
            </c:numRef>
          </c:yVal>
          <c:smooth val="0"/>
          <c:extLst>
            <c:ext xmlns:c16="http://schemas.microsoft.com/office/drawing/2014/chart" uri="{C3380CC4-5D6E-409C-BE32-E72D297353CC}">
              <c16:uniqueId val="{00000001-4E32-4AFE-8C9D-53ACDB323808}"/>
            </c:ext>
          </c:extLst>
        </c:ser>
        <c:dLbls>
          <c:showLegendKey val="0"/>
          <c:showVal val="0"/>
          <c:showCatName val="0"/>
          <c:showSerName val="0"/>
          <c:showPercent val="0"/>
          <c:showBubbleSize val="0"/>
        </c:dLbls>
        <c:axId val="51057408"/>
        <c:axId val="51075296"/>
      </c:scatterChart>
      <c:valAx>
        <c:axId val="51057408"/>
        <c:scaling>
          <c:orientation val="minMax"/>
        </c:scaling>
        <c:delete val="0"/>
        <c:axPos val="b"/>
        <c:title>
          <c:tx>
            <c:rich>
              <a:bodyPr rot="0" spcFirstLastPara="1" vertOverflow="ellipsis" vert="horz" wrap="square" anchor="ctr" anchorCtr="1"/>
              <a:lstStyle/>
              <a:p>
                <a:pPr>
                  <a:defRPr sz="1800" b="1" i="0" u="none" strike="noStrike" kern="1200" baseline="0">
                    <a:ln>
                      <a:noFill/>
                    </a:ln>
                    <a:solidFill>
                      <a:schemeClr val="tx1"/>
                    </a:solidFill>
                    <a:latin typeface="+mn-lt"/>
                    <a:ea typeface="+mn-ea"/>
                    <a:cs typeface="+mn-cs"/>
                  </a:defRPr>
                </a:pPr>
                <a:r>
                  <a:rPr lang="en-US" sz="1800" b="1" dirty="0">
                    <a:solidFill>
                      <a:schemeClr val="tx1"/>
                    </a:solidFill>
                    <a:latin typeface="Times New Roman" panose="02020603050405020304" pitchFamily="18" charset="0"/>
                    <a:cs typeface="Times New Roman" panose="02020603050405020304" pitchFamily="18" charset="0"/>
                  </a:rPr>
                  <a:t>Physical Activity Index Score</a:t>
                </a:r>
              </a:p>
            </c:rich>
          </c:tx>
          <c:overlay val="0"/>
          <c:spPr>
            <a:noFill/>
            <a:ln>
              <a:noFill/>
            </a:ln>
            <a:effectLst/>
          </c:spPr>
          <c:txPr>
            <a:bodyPr rot="0" spcFirstLastPara="1" vertOverflow="ellipsis" vert="horz" wrap="square" anchor="ctr" anchorCtr="1"/>
            <a:lstStyle/>
            <a:p>
              <a:pPr>
                <a:defRPr sz="1800" b="1" i="0" u="none" strike="noStrike" kern="1200" baseline="0">
                  <a:ln>
                    <a:noFill/>
                  </a:ln>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ln>
                  <a:noFill/>
                </a:ln>
                <a:solidFill>
                  <a:schemeClr val="tx1"/>
                </a:solidFill>
                <a:latin typeface="+mn-lt"/>
                <a:ea typeface="+mn-ea"/>
                <a:cs typeface="+mn-cs"/>
              </a:defRPr>
            </a:pPr>
            <a:endParaRPr lang="en-US"/>
          </a:p>
        </c:txPr>
        <c:crossAx val="51075296"/>
        <c:crosses val="autoZero"/>
        <c:crossBetween val="midCat"/>
      </c:valAx>
      <c:valAx>
        <c:axId val="51075296"/>
        <c:scaling>
          <c:orientation val="minMax"/>
          <c:min val="50"/>
        </c:scaling>
        <c:delete val="0"/>
        <c:axPos val="l"/>
        <c:title>
          <c:tx>
            <c:rich>
              <a:bodyPr rot="-5400000" spcFirstLastPara="1" vertOverflow="ellipsis" vert="horz" wrap="square" anchor="ctr" anchorCtr="1"/>
              <a:lstStyle/>
              <a:p>
                <a:pPr>
                  <a:defRPr sz="1800" b="1"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r>
                  <a:rPr lang="en-US" sz="1800" b="1" dirty="0">
                    <a:solidFill>
                      <a:schemeClr val="tx1"/>
                    </a:solidFill>
                    <a:latin typeface="Times New Roman" panose="02020603050405020304" pitchFamily="18" charset="0"/>
                    <a:cs typeface="Times New Roman" panose="02020603050405020304" pitchFamily="18" charset="0"/>
                  </a:rPr>
                  <a:t>Overall Academic Rating</a:t>
                </a:r>
              </a:p>
            </c:rich>
          </c:tx>
          <c:overlay val="0"/>
          <c:spPr>
            <a:noFill/>
            <a:ln>
              <a:noFill/>
            </a:ln>
            <a:effectLst/>
          </c:spPr>
          <c:txPr>
            <a:bodyPr rot="-5400000" spcFirstLastPara="1" vertOverflow="ellipsis" vert="horz" wrap="square" anchor="ctr" anchorCtr="1"/>
            <a:lstStyle/>
            <a:p>
              <a:pPr>
                <a:defRPr sz="1800" b="1"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ln>
                  <a:noFill/>
                </a:ln>
                <a:solidFill>
                  <a:schemeClr val="tx1"/>
                </a:solidFill>
                <a:latin typeface="+mn-lt"/>
                <a:ea typeface="+mn-ea"/>
                <a:cs typeface="+mn-cs"/>
              </a:defRPr>
            </a:pPr>
            <a:endParaRPr lang="en-US"/>
          </a:p>
        </c:txPr>
        <c:crossAx val="51057408"/>
        <c:crosses val="autoZero"/>
        <c:crossBetween val="midCat"/>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ln>
            <a:noFill/>
          </a:ln>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00FF"/>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Sheet1!$A$3:$A$22</c:f>
              <c:numCache>
                <c:formatCode>General</c:formatCode>
                <c:ptCount val="20"/>
                <c:pt idx="0">
                  <c:v>90</c:v>
                </c:pt>
                <c:pt idx="1">
                  <c:v>86</c:v>
                </c:pt>
                <c:pt idx="2">
                  <c:v>81</c:v>
                </c:pt>
                <c:pt idx="3">
                  <c:v>81</c:v>
                </c:pt>
                <c:pt idx="4">
                  <c:v>86</c:v>
                </c:pt>
                <c:pt idx="5">
                  <c:v>76</c:v>
                </c:pt>
                <c:pt idx="6">
                  <c:v>76</c:v>
                </c:pt>
                <c:pt idx="7">
                  <c:v>76</c:v>
                </c:pt>
                <c:pt idx="8">
                  <c:v>71</c:v>
                </c:pt>
                <c:pt idx="9">
                  <c:v>71</c:v>
                </c:pt>
                <c:pt idx="10">
                  <c:v>71</c:v>
                </c:pt>
                <c:pt idx="11">
                  <c:v>67</c:v>
                </c:pt>
                <c:pt idx="12">
                  <c:v>67</c:v>
                </c:pt>
                <c:pt idx="13">
                  <c:v>67</c:v>
                </c:pt>
                <c:pt idx="14">
                  <c:v>62</c:v>
                </c:pt>
                <c:pt idx="15">
                  <c:v>62</c:v>
                </c:pt>
                <c:pt idx="16">
                  <c:v>62</c:v>
                </c:pt>
                <c:pt idx="17">
                  <c:v>62</c:v>
                </c:pt>
                <c:pt idx="18">
                  <c:v>52</c:v>
                </c:pt>
                <c:pt idx="19">
                  <c:v>48</c:v>
                </c:pt>
              </c:numCache>
            </c:numRef>
          </c:val>
          <c:extLst>
            <c:ext xmlns:c16="http://schemas.microsoft.com/office/drawing/2014/chart" uri="{C3380CC4-5D6E-409C-BE32-E72D297353CC}">
              <c16:uniqueId val="{00000000-213E-4F12-9D0D-34A9E8E67D50}"/>
            </c:ext>
          </c:extLst>
        </c:ser>
        <c:ser>
          <c:idx val="1"/>
          <c:order val="1"/>
          <c:spPr>
            <a:solidFill>
              <a:srgbClr val="FF00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Sheet1!$D$3:$D$22</c:f>
              <c:numCache>
                <c:formatCode>General</c:formatCode>
                <c:ptCount val="20"/>
                <c:pt idx="0">
                  <c:v>100</c:v>
                </c:pt>
                <c:pt idx="1">
                  <c:v>95</c:v>
                </c:pt>
                <c:pt idx="2">
                  <c:v>76</c:v>
                </c:pt>
                <c:pt idx="3">
                  <c:v>76</c:v>
                </c:pt>
                <c:pt idx="4">
                  <c:v>71</c:v>
                </c:pt>
                <c:pt idx="5">
                  <c:v>62</c:v>
                </c:pt>
                <c:pt idx="6">
                  <c:v>62</c:v>
                </c:pt>
                <c:pt idx="7">
                  <c:v>52</c:v>
                </c:pt>
                <c:pt idx="8">
                  <c:v>38</c:v>
                </c:pt>
                <c:pt idx="9">
                  <c:v>38</c:v>
                </c:pt>
                <c:pt idx="10">
                  <c:v>38</c:v>
                </c:pt>
                <c:pt idx="11">
                  <c:v>33</c:v>
                </c:pt>
                <c:pt idx="12">
                  <c:v>29</c:v>
                </c:pt>
                <c:pt idx="13">
                  <c:v>29</c:v>
                </c:pt>
                <c:pt idx="14">
                  <c:v>24</c:v>
                </c:pt>
                <c:pt idx="15">
                  <c:v>19</c:v>
                </c:pt>
              </c:numCache>
            </c:numRef>
          </c:val>
          <c:extLst>
            <c:ext xmlns:c16="http://schemas.microsoft.com/office/drawing/2014/chart" uri="{C3380CC4-5D6E-409C-BE32-E72D297353CC}">
              <c16:uniqueId val="{00000001-213E-4F12-9D0D-34A9E8E67D50}"/>
            </c:ext>
          </c:extLst>
        </c:ser>
        <c:dLbls>
          <c:dLblPos val="outEnd"/>
          <c:showLegendKey val="0"/>
          <c:showVal val="1"/>
          <c:showCatName val="0"/>
          <c:showSerName val="0"/>
          <c:showPercent val="0"/>
          <c:showBubbleSize val="0"/>
        </c:dLbls>
        <c:gapWidth val="150"/>
        <c:axId val="315052464"/>
        <c:axId val="315049720"/>
      </c:barChart>
      <c:catAx>
        <c:axId val="315052464"/>
        <c:scaling>
          <c:orientation val="minMax"/>
        </c:scaling>
        <c:delete val="0"/>
        <c:axPos val="b"/>
        <c:majorTickMark val="out"/>
        <c:minorTickMark val="none"/>
        <c:tickLblPos val="nextTo"/>
        <c:crossAx val="315049720"/>
        <c:crosses val="autoZero"/>
        <c:auto val="1"/>
        <c:lblAlgn val="ctr"/>
        <c:lblOffset val="100"/>
        <c:noMultiLvlLbl val="0"/>
      </c:catAx>
      <c:valAx>
        <c:axId val="315049720"/>
        <c:scaling>
          <c:orientation val="minMax"/>
          <c:max val="100"/>
        </c:scaling>
        <c:delete val="0"/>
        <c:axPos val="l"/>
        <c:majorGridlines/>
        <c:numFmt formatCode="General" sourceLinked="1"/>
        <c:majorTickMark val="out"/>
        <c:minorTickMark val="none"/>
        <c:tickLblPos val="nextTo"/>
        <c:crossAx val="31505246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1600" baseline="0"/>
              <a:t>19 students per class and 12 words</a:t>
            </a:r>
            <a:endParaRPr lang="en-US" sz="1600"/>
          </a:p>
        </c:rich>
      </c:tx>
      <c:layout>
        <c:manualLayout>
          <c:xMode val="edge"/>
          <c:yMode val="edge"/>
          <c:x val="1.9097161465927874E-2"/>
          <c:y val="2.603978596799544E-2"/>
        </c:manualLayout>
      </c:layout>
      <c:overlay val="0"/>
    </c:title>
    <c:autoTitleDeleted val="0"/>
    <c:plotArea>
      <c:layout/>
      <c:barChart>
        <c:barDir val="col"/>
        <c:grouping val="clustered"/>
        <c:varyColors val="0"/>
        <c:ser>
          <c:idx val="0"/>
          <c:order val="0"/>
          <c:tx>
            <c:strRef>
              <c:f>Cauthen!$B$25</c:f>
              <c:strCache>
                <c:ptCount val="1"/>
                <c:pt idx="0">
                  <c:v>Class with ABL - # of students who knew the word</c:v>
                </c:pt>
              </c:strCache>
            </c:strRef>
          </c:tx>
          <c:spPr>
            <a:solidFill>
              <a:schemeClr val="accent5">
                <a:lumMod val="50000"/>
              </a:schemeClr>
            </a:solidFill>
          </c:spPr>
          <c:invertIfNegative val="0"/>
          <c:val>
            <c:numRef>
              <c:f>Cauthen!$C$25:$N$25</c:f>
              <c:numCache>
                <c:formatCode>General</c:formatCode>
                <c:ptCount val="12"/>
                <c:pt idx="0">
                  <c:v>18</c:v>
                </c:pt>
                <c:pt idx="1">
                  <c:v>19</c:v>
                </c:pt>
                <c:pt idx="2">
                  <c:v>12</c:v>
                </c:pt>
                <c:pt idx="3">
                  <c:v>19</c:v>
                </c:pt>
                <c:pt idx="4">
                  <c:v>19</c:v>
                </c:pt>
                <c:pt idx="5">
                  <c:v>18</c:v>
                </c:pt>
                <c:pt idx="6">
                  <c:v>19</c:v>
                </c:pt>
                <c:pt idx="7">
                  <c:v>19</c:v>
                </c:pt>
                <c:pt idx="8">
                  <c:v>19</c:v>
                </c:pt>
                <c:pt idx="9">
                  <c:v>18</c:v>
                </c:pt>
                <c:pt idx="10">
                  <c:v>17</c:v>
                </c:pt>
                <c:pt idx="11">
                  <c:v>18</c:v>
                </c:pt>
              </c:numCache>
            </c:numRef>
          </c:val>
          <c:extLst>
            <c:ext xmlns:c16="http://schemas.microsoft.com/office/drawing/2014/chart" uri="{C3380CC4-5D6E-409C-BE32-E72D297353CC}">
              <c16:uniqueId val="{00000000-DB5B-4020-8EFB-527281149E39}"/>
            </c:ext>
          </c:extLst>
        </c:ser>
        <c:ser>
          <c:idx val="1"/>
          <c:order val="1"/>
          <c:tx>
            <c:strRef>
              <c:f>Cauthen!$B$26</c:f>
              <c:strCache>
                <c:ptCount val="1"/>
                <c:pt idx="0">
                  <c:v>Class without ABL - # of students who knew word</c:v>
                </c:pt>
              </c:strCache>
            </c:strRef>
          </c:tx>
          <c:invertIfNegative val="0"/>
          <c:val>
            <c:numRef>
              <c:f>Cauthen!$C$26:$N$26</c:f>
              <c:numCache>
                <c:formatCode>General</c:formatCode>
                <c:ptCount val="12"/>
                <c:pt idx="0">
                  <c:v>14</c:v>
                </c:pt>
                <c:pt idx="1">
                  <c:v>15</c:v>
                </c:pt>
                <c:pt idx="2">
                  <c:v>7</c:v>
                </c:pt>
                <c:pt idx="3">
                  <c:v>15</c:v>
                </c:pt>
                <c:pt idx="4">
                  <c:v>14</c:v>
                </c:pt>
                <c:pt idx="5">
                  <c:v>15</c:v>
                </c:pt>
                <c:pt idx="6">
                  <c:v>14</c:v>
                </c:pt>
                <c:pt idx="7">
                  <c:v>17</c:v>
                </c:pt>
                <c:pt idx="8">
                  <c:v>15</c:v>
                </c:pt>
                <c:pt idx="9">
                  <c:v>15</c:v>
                </c:pt>
                <c:pt idx="10">
                  <c:v>17</c:v>
                </c:pt>
                <c:pt idx="11">
                  <c:v>15</c:v>
                </c:pt>
              </c:numCache>
            </c:numRef>
          </c:val>
          <c:extLst>
            <c:ext xmlns:c16="http://schemas.microsoft.com/office/drawing/2014/chart" uri="{C3380CC4-5D6E-409C-BE32-E72D297353CC}">
              <c16:uniqueId val="{00000001-DB5B-4020-8EFB-527281149E39}"/>
            </c:ext>
          </c:extLst>
        </c:ser>
        <c:dLbls>
          <c:showLegendKey val="0"/>
          <c:showVal val="0"/>
          <c:showCatName val="0"/>
          <c:showSerName val="0"/>
          <c:showPercent val="0"/>
          <c:showBubbleSize val="0"/>
        </c:dLbls>
        <c:gapWidth val="150"/>
        <c:axId val="338014240"/>
        <c:axId val="338016592"/>
      </c:barChart>
      <c:catAx>
        <c:axId val="338014240"/>
        <c:scaling>
          <c:orientation val="minMax"/>
        </c:scaling>
        <c:delete val="0"/>
        <c:axPos val="b"/>
        <c:numFmt formatCode="General" sourceLinked="1"/>
        <c:majorTickMark val="out"/>
        <c:minorTickMark val="none"/>
        <c:tickLblPos val="nextTo"/>
        <c:crossAx val="338016592"/>
        <c:crosses val="autoZero"/>
        <c:auto val="1"/>
        <c:lblAlgn val="ctr"/>
        <c:lblOffset val="100"/>
        <c:noMultiLvlLbl val="0"/>
      </c:catAx>
      <c:valAx>
        <c:axId val="338016592"/>
        <c:scaling>
          <c:orientation val="minMax"/>
        </c:scaling>
        <c:delete val="0"/>
        <c:axPos val="l"/>
        <c:majorGridlines/>
        <c:numFmt formatCode="General" sourceLinked="1"/>
        <c:majorTickMark val="out"/>
        <c:minorTickMark val="none"/>
        <c:tickLblPos val="nextTo"/>
        <c:crossAx val="338014240"/>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18599-FEED-4FB8-8A24-0B52D36FD1BA}"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5F3E83BB-42F6-4339-927E-28077E7D3060}">
      <dgm:prSet/>
      <dgm:spPr/>
      <dgm:t>
        <a:bodyPr/>
        <a:lstStyle/>
        <a:p>
          <a:r>
            <a:rPr lang="en-US"/>
            <a:t>It increases focus and attention. Grades Improve. Less office referrals. Decreases behavioral issues</a:t>
          </a:r>
        </a:p>
      </dgm:t>
    </dgm:pt>
    <dgm:pt modelId="{94346A30-614E-40EE-B460-6AD76BDD32BB}" type="parTrans" cxnId="{46842BB2-54C4-4ABB-BB8A-AF52CB839612}">
      <dgm:prSet/>
      <dgm:spPr/>
      <dgm:t>
        <a:bodyPr/>
        <a:lstStyle/>
        <a:p>
          <a:endParaRPr lang="en-US"/>
        </a:p>
      </dgm:t>
    </dgm:pt>
    <dgm:pt modelId="{2AD74DAC-117D-4398-AD33-DD1CAA197C2F}" type="sibTrans" cxnId="{46842BB2-54C4-4ABB-BB8A-AF52CB839612}">
      <dgm:prSet/>
      <dgm:spPr/>
      <dgm:t>
        <a:bodyPr/>
        <a:lstStyle/>
        <a:p>
          <a:endParaRPr lang="en-US"/>
        </a:p>
      </dgm:t>
    </dgm:pt>
    <dgm:pt modelId="{42E46B3F-A522-4316-B8BE-B44ECCDC8F90}">
      <dgm:prSet/>
      <dgm:spPr/>
      <dgm:t>
        <a:bodyPr/>
        <a:lstStyle/>
        <a:p>
          <a:r>
            <a:rPr lang="en-US"/>
            <a:t>Action Based Learning areas are a reprieve from the traditional sedentary learning environment. </a:t>
          </a:r>
        </a:p>
      </dgm:t>
    </dgm:pt>
    <dgm:pt modelId="{BC794E38-9851-4117-91B7-EDA2B445E0F2}" type="parTrans" cxnId="{6B00A41D-0C98-4C89-B99C-7C8CDFADEA09}">
      <dgm:prSet/>
      <dgm:spPr/>
      <dgm:t>
        <a:bodyPr/>
        <a:lstStyle/>
        <a:p>
          <a:endParaRPr lang="en-US"/>
        </a:p>
      </dgm:t>
    </dgm:pt>
    <dgm:pt modelId="{7653F367-7784-40E3-B77B-C40E8C6B4732}" type="sibTrans" cxnId="{6B00A41D-0C98-4C89-B99C-7C8CDFADEA09}">
      <dgm:prSet/>
      <dgm:spPr/>
      <dgm:t>
        <a:bodyPr/>
        <a:lstStyle/>
        <a:p>
          <a:endParaRPr lang="en-US"/>
        </a:p>
      </dgm:t>
    </dgm:pt>
    <dgm:pt modelId="{8A341478-909C-41AC-931D-8A39873DB172}">
      <dgm:prSet/>
      <dgm:spPr/>
      <dgm:t>
        <a:bodyPr/>
        <a:lstStyle/>
        <a:p>
          <a:r>
            <a:rPr lang="en-US"/>
            <a:t>It makes learning fun, students eager to come to class. </a:t>
          </a:r>
        </a:p>
      </dgm:t>
    </dgm:pt>
    <dgm:pt modelId="{CC07A44D-9961-494E-85E6-4A679F4DED5A}" type="parTrans" cxnId="{48D69D60-9404-4CC8-8B70-D68D60B85C55}">
      <dgm:prSet/>
      <dgm:spPr/>
      <dgm:t>
        <a:bodyPr/>
        <a:lstStyle/>
        <a:p>
          <a:endParaRPr lang="en-US"/>
        </a:p>
      </dgm:t>
    </dgm:pt>
    <dgm:pt modelId="{FF160494-9E93-46D8-A43D-CCC0C7564FFF}" type="sibTrans" cxnId="{48D69D60-9404-4CC8-8B70-D68D60B85C55}">
      <dgm:prSet/>
      <dgm:spPr/>
      <dgm:t>
        <a:bodyPr/>
        <a:lstStyle/>
        <a:p>
          <a:endParaRPr lang="en-US"/>
        </a:p>
      </dgm:t>
    </dgm:pt>
    <dgm:pt modelId="{A482ED21-E52E-4AC5-92A1-6FD18233AC2D}">
      <dgm:prSet/>
      <dgm:spPr/>
      <dgm:t>
        <a:bodyPr/>
        <a:lstStyle/>
        <a:p>
          <a:r>
            <a:rPr lang="en-US"/>
            <a:t>Research tells us we can use purposeful movement to fill in and strengthen developmental gaps. We are providing students an advantage to learning. </a:t>
          </a:r>
        </a:p>
      </dgm:t>
    </dgm:pt>
    <dgm:pt modelId="{4344ADFE-A28A-4E1D-8007-C87499057C9D}" type="parTrans" cxnId="{3429611C-9F46-4CD0-80A3-9DCFF4AAF29F}">
      <dgm:prSet/>
      <dgm:spPr/>
      <dgm:t>
        <a:bodyPr/>
        <a:lstStyle/>
        <a:p>
          <a:endParaRPr lang="en-US"/>
        </a:p>
      </dgm:t>
    </dgm:pt>
    <dgm:pt modelId="{F91376B2-2CC8-4EBA-A720-7284E8C796F1}" type="sibTrans" cxnId="{3429611C-9F46-4CD0-80A3-9DCFF4AAF29F}">
      <dgm:prSet/>
      <dgm:spPr/>
      <dgm:t>
        <a:bodyPr/>
        <a:lstStyle/>
        <a:p>
          <a:endParaRPr lang="en-US"/>
        </a:p>
      </dgm:t>
    </dgm:pt>
    <dgm:pt modelId="{22A349E8-AAD0-4527-A7FC-4B1EE29EFD3E}">
      <dgm:prSet/>
      <dgm:spPr>
        <a:solidFill>
          <a:schemeClr val="accent1">
            <a:lumMod val="60000"/>
            <a:lumOff val="40000"/>
          </a:schemeClr>
        </a:solidFill>
      </dgm:spPr>
      <dgm:t>
        <a:bodyPr/>
        <a:lstStyle/>
        <a:p>
          <a:r>
            <a:rPr lang="en-US"/>
            <a:t>We are impacting the lives of children!</a:t>
          </a:r>
        </a:p>
      </dgm:t>
    </dgm:pt>
    <dgm:pt modelId="{E030A9FB-D870-4BBA-A4C8-1BF84B7E4153}" type="parTrans" cxnId="{1FBCC333-5DC7-48F6-B30F-E409D0F10E9C}">
      <dgm:prSet/>
      <dgm:spPr/>
      <dgm:t>
        <a:bodyPr/>
        <a:lstStyle/>
        <a:p>
          <a:endParaRPr lang="en-US"/>
        </a:p>
      </dgm:t>
    </dgm:pt>
    <dgm:pt modelId="{6DF5CE92-B174-436C-B81A-7792A6CBB537}" type="sibTrans" cxnId="{1FBCC333-5DC7-48F6-B30F-E409D0F10E9C}">
      <dgm:prSet/>
      <dgm:spPr/>
      <dgm:t>
        <a:bodyPr/>
        <a:lstStyle/>
        <a:p>
          <a:endParaRPr lang="en-US"/>
        </a:p>
      </dgm:t>
    </dgm:pt>
    <dgm:pt modelId="{71F0A174-FB04-44FA-89FD-648503C13668}" type="pres">
      <dgm:prSet presAssocID="{5CF18599-FEED-4FB8-8A24-0B52D36FD1BA}" presName="diagram" presStyleCnt="0">
        <dgm:presLayoutVars>
          <dgm:dir/>
          <dgm:resizeHandles val="exact"/>
        </dgm:presLayoutVars>
      </dgm:prSet>
      <dgm:spPr/>
    </dgm:pt>
    <dgm:pt modelId="{3C654212-0E12-4E6A-8D96-2E1C2294D533}" type="pres">
      <dgm:prSet presAssocID="{5F3E83BB-42F6-4339-927E-28077E7D3060}" presName="node" presStyleLbl="node1" presStyleIdx="0" presStyleCnt="5" custScaleX="160030" custScaleY="197228" custLinFactNeighborX="-54842" custLinFactNeighborY="-3518">
        <dgm:presLayoutVars>
          <dgm:bulletEnabled val="1"/>
        </dgm:presLayoutVars>
      </dgm:prSet>
      <dgm:spPr/>
    </dgm:pt>
    <dgm:pt modelId="{70CC6D7D-AAC9-41AD-80E8-69B5A76E21BE}" type="pres">
      <dgm:prSet presAssocID="{2AD74DAC-117D-4398-AD33-DD1CAA197C2F}" presName="sibTrans" presStyleLbl="sibTrans2D1" presStyleIdx="0" presStyleCnt="4"/>
      <dgm:spPr/>
    </dgm:pt>
    <dgm:pt modelId="{71DF3DF3-8FC9-42F6-8361-669CA3A1BAF2}" type="pres">
      <dgm:prSet presAssocID="{2AD74DAC-117D-4398-AD33-DD1CAA197C2F}" presName="connectorText" presStyleLbl="sibTrans2D1" presStyleIdx="0" presStyleCnt="4"/>
      <dgm:spPr/>
    </dgm:pt>
    <dgm:pt modelId="{06A96874-C9F1-4742-BCC9-D2FAF8DE5AEA}" type="pres">
      <dgm:prSet presAssocID="{42E46B3F-A522-4316-B8BE-B44ECCDC8F90}" presName="node" presStyleLbl="node1" presStyleIdx="1" presStyleCnt="5" custScaleX="161369" custScaleY="197228" custLinFactNeighborX="-9626" custLinFactNeighborY="-49">
        <dgm:presLayoutVars>
          <dgm:bulletEnabled val="1"/>
        </dgm:presLayoutVars>
      </dgm:prSet>
      <dgm:spPr/>
    </dgm:pt>
    <dgm:pt modelId="{528983BA-B1A0-450D-BDE6-043926401C16}" type="pres">
      <dgm:prSet presAssocID="{7653F367-7784-40E3-B77B-C40E8C6B4732}" presName="sibTrans" presStyleLbl="sibTrans2D1" presStyleIdx="1" presStyleCnt="4"/>
      <dgm:spPr/>
    </dgm:pt>
    <dgm:pt modelId="{FB22B51E-3284-4550-AD25-800A2FCC0CC4}" type="pres">
      <dgm:prSet presAssocID="{7653F367-7784-40E3-B77B-C40E8C6B4732}" presName="connectorText" presStyleLbl="sibTrans2D1" presStyleIdx="1" presStyleCnt="4"/>
      <dgm:spPr/>
    </dgm:pt>
    <dgm:pt modelId="{9A148F43-885F-4C9A-BD7D-2E2A1231F6D1}" type="pres">
      <dgm:prSet presAssocID="{8A341478-909C-41AC-931D-8A39873DB172}" presName="node" presStyleLbl="node1" presStyleIdx="2" presStyleCnt="5" custScaleX="160728" custScaleY="197228" custLinFactNeighborX="26172" custLinFactNeighborY="3922">
        <dgm:presLayoutVars>
          <dgm:bulletEnabled val="1"/>
        </dgm:presLayoutVars>
      </dgm:prSet>
      <dgm:spPr/>
    </dgm:pt>
    <dgm:pt modelId="{54DDA589-9973-4A87-97B9-06B476295745}" type="pres">
      <dgm:prSet presAssocID="{FF160494-9E93-46D8-A43D-CCC0C7564FFF}" presName="sibTrans" presStyleLbl="sibTrans2D1" presStyleIdx="2" presStyleCnt="4"/>
      <dgm:spPr/>
    </dgm:pt>
    <dgm:pt modelId="{99C05B3A-B1EB-492F-A81F-1E7CC9C30326}" type="pres">
      <dgm:prSet presAssocID="{FF160494-9E93-46D8-A43D-CCC0C7564FFF}" presName="connectorText" presStyleLbl="sibTrans2D1" presStyleIdx="2" presStyleCnt="4"/>
      <dgm:spPr/>
    </dgm:pt>
    <dgm:pt modelId="{EC213BB3-4F19-4EF2-AB76-BF51D2B3EA5F}" type="pres">
      <dgm:prSet presAssocID="{A482ED21-E52E-4AC5-92A1-6FD18233AC2D}" presName="node" presStyleLbl="node1" presStyleIdx="3" presStyleCnt="5" custScaleX="160831" custScaleY="203349" custLinFactNeighborX="-49228" custLinFactNeighborY="32">
        <dgm:presLayoutVars>
          <dgm:bulletEnabled val="1"/>
        </dgm:presLayoutVars>
      </dgm:prSet>
      <dgm:spPr/>
    </dgm:pt>
    <dgm:pt modelId="{F6C4D9AE-A4CB-454A-873C-5DAC3EAE7BAB}" type="pres">
      <dgm:prSet presAssocID="{F91376B2-2CC8-4EBA-A720-7284E8C796F1}" presName="sibTrans" presStyleLbl="sibTrans2D1" presStyleIdx="3" presStyleCnt="4" custScaleX="80350" custLinFactNeighborX="-38088" custLinFactNeighborY="-21"/>
      <dgm:spPr/>
    </dgm:pt>
    <dgm:pt modelId="{9F6D37C8-77DB-4E83-ABAF-8FB1B2C6E87F}" type="pres">
      <dgm:prSet presAssocID="{F91376B2-2CC8-4EBA-A720-7284E8C796F1}" presName="connectorText" presStyleLbl="sibTrans2D1" presStyleIdx="3" presStyleCnt="4"/>
      <dgm:spPr/>
    </dgm:pt>
    <dgm:pt modelId="{4557B67F-A866-4A87-B118-3057528666EA}" type="pres">
      <dgm:prSet presAssocID="{22A349E8-AAD0-4527-A7FC-4B1EE29EFD3E}" presName="node" presStyleLbl="node1" presStyleIdx="4" presStyleCnt="5" custScaleX="160831" custScaleY="203349" custLinFactX="-20201" custLinFactNeighborX="-100000" custLinFactNeighborY="32">
        <dgm:presLayoutVars>
          <dgm:bulletEnabled val="1"/>
        </dgm:presLayoutVars>
      </dgm:prSet>
      <dgm:spPr/>
    </dgm:pt>
  </dgm:ptLst>
  <dgm:cxnLst>
    <dgm:cxn modelId="{3429611C-9F46-4CD0-80A3-9DCFF4AAF29F}" srcId="{5CF18599-FEED-4FB8-8A24-0B52D36FD1BA}" destId="{A482ED21-E52E-4AC5-92A1-6FD18233AC2D}" srcOrd="3" destOrd="0" parTransId="{4344ADFE-A28A-4E1D-8007-C87499057C9D}" sibTransId="{F91376B2-2CC8-4EBA-A720-7284E8C796F1}"/>
    <dgm:cxn modelId="{6B00A41D-0C98-4C89-B99C-7C8CDFADEA09}" srcId="{5CF18599-FEED-4FB8-8A24-0B52D36FD1BA}" destId="{42E46B3F-A522-4316-B8BE-B44ECCDC8F90}" srcOrd="1" destOrd="0" parTransId="{BC794E38-9851-4117-91B7-EDA2B445E0F2}" sibTransId="{7653F367-7784-40E3-B77B-C40E8C6B4732}"/>
    <dgm:cxn modelId="{1FBCC333-5DC7-48F6-B30F-E409D0F10E9C}" srcId="{5CF18599-FEED-4FB8-8A24-0B52D36FD1BA}" destId="{22A349E8-AAD0-4527-A7FC-4B1EE29EFD3E}" srcOrd="4" destOrd="0" parTransId="{E030A9FB-D870-4BBA-A4C8-1BF84B7E4153}" sibTransId="{6DF5CE92-B174-436C-B81A-7792A6CBB537}"/>
    <dgm:cxn modelId="{48D69D60-9404-4CC8-8B70-D68D60B85C55}" srcId="{5CF18599-FEED-4FB8-8A24-0B52D36FD1BA}" destId="{8A341478-909C-41AC-931D-8A39873DB172}" srcOrd="2" destOrd="0" parTransId="{CC07A44D-9961-494E-85E6-4A679F4DED5A}" sibTransId="{FF160494-9E93-46D8-A43D-CCC0C7564FFF}"/>
    <dgm:cxn modelId="{F3F8AF6B-43D9-4CC3-9D00-3F644FA06EF0}" type="presOf" srcId="{8A341478-909C-41AC-931D-8A39873DB172}" destId="{9A148F43-885F-4C9A-BD7D-2E2A1231F6D1}" srcOrd="0" destOrd="0" presId="urn:microsoft.com/office/officeart/2005/8/layout/process5"/>
    <dgm:cxn modelId="{2E277A4D-0385-4016-9B7A-2B2B212AEA8A}" type="presOf" srcId="{FF160494-9E93-46D8-A43D-CCC0C7564FFF}" destId="{99C05B3A-B1EB-492F-A81F-1E7CC9C30326}" srcOrd="1" destOrd="0" presId="urn:microsoft.com/office/officeart/2005/8/layout/process5"/>
    <dgm:cxn modelId="{819B1E6E-A16F-4023-9EB5-F02C7237E451}" type="presOf" srcId="{22A349E8-AAD0-4527-A7FC-4B1EE29EFD3E}" destId="{4557B67F-A866-4A87-B118-3057528666EA}" srcOrd="0" destOrd="0" presId="urn:microsoft.com/office/officeart/2005/8/layout/process5"/>
    <dgm:cxn modelId="{9A3AB572-7CB3-42B9-9742-79AB9A16E875}" type="presOf" srcId="{A482ED21-E52E-4AC5-92A1-6FD18233AC2D}" destId="{EC213BB3-4F19-4EF2-AB76-BF51D2B3EA5F}" srcOrd="0" destOrd="0" presId="urn:microsoft.com/office/officeart/2005/8/layout/process5"/>
    <dgm:cxn modelId="{98E7FE83-3149-4653-A120-F6B6EBDAA2AE}" type="presOf" srcId="{42E46B3F-A522-4316-B8BE-B44ECCDC8F90}" destId="{06A96874-C9F1-4742-BCC9-D2FAF8DE5AEA}" srcOrd="0" destOrd="0" presId="urn:microsoft.com/office/officeart/2005/8/layout/process5"/>
    <dgm:cxn modelId="{48CA2A8A-910A-469D-ADD0-C7BD5C5180F6}" type="presOf" srcId="{5CF18599-FEED-4FB8-8A24-0B52D36FD1BA}" destId="{71F0A174-FB04-44FA-89FD-648503C13668}" srcOrd="0" destOrd="0" presId="urn:microsoft.com/office/officeart/2005/8/layout/process5"/>
    <dgm:cxn modelId="{AD559C8C-4078-4411-9A15-1FC3448A6D78}" type="presOf" srcId="{FF160494-9E93-46D8-A43D-CCC0C7564FFF}" destId="{54DDA589-9973-4A87-97B9-06B476295745}" srcOrd="0" destOrd="0" presId="urn:microsoft.com/office/officeart/2005/8/layout/process5"/>
    <dgm:cxn modelId="{46842BB2-54C4-4ABB-BB8A-AF52CB839612}" srcId="{5CF18599-FEED-4FB8-8A24-0B52D36FD1BA}" destId="{5F3E83BB-42F6-4339-927E-28077E7D3060}" srcOrd="0" destOrd="0" parTransId="{94346A30-614E-40EE-B460-6AD76BDD32BB}" sibTransId="{2AD74DAC-117D-4398-AD33-DD1CAA197C2F}"/>
    <dgm:cxn modelId="{6B37F2BF-060A-4852-A391-2CF3AC746047}" type="presOf" srcId="{F91376B2-2CC8-4EBA-A720-7284E8C796F1}" destId="{9F6D37C8-77DB-4E83-ABAF-8FB1B2C6E87F}" srcOrd="1" destOrd="0" presId="urn:microsoft.com/office/officeart/2005/8/layout/process5"/>
    <dgm:cxn modelId="{F79183C4-8AD7-4F46-B9A2-E03AEEB3F568}" type="presOf" srcId="{5F3E83BB-42F6-4339-927E-28077E7D3060}" destId="{3C654212-0E12-4E6A-8D96-2E1C2294D533}" srcOrd="0" destOrd="0" presId="urn:microsoft.com/office/officeart/2005/8/layout/process5"/>
    <dgm:cxn modelId="{5EF09DC8-A6B1-487D-9F95-7C1CC8069571}" type="presOf" srcId="{F91376B2-2CC8-4EBA-A720-7284E8C796F1}" destId="{F6C4D9AE-A4CB-454A-873C-5DAC3EAE7BAB}" srcOrd="0" destOrd="0" presId="urn:microsoft.com/office/officeart/2005/8/layout/process5"/>
    <dgm:cxn modelId="{A76F80D7-0466-4746-9364-42EC704B9403}" type="presOf" srcId="{7653F367-7784-40E3-B77B-C40E8C6B4732}" destId="{528983BA-B1A0-450D-BDE6-043926401C16}" srcOrd="0" destOrd="0" presId="urn:microsoft.com/office/officeart/2005/8/layout/process5"/>
    <dgm:cxn modelId="{AA0026D8-C8CB-4E30-9F75-5DAFD2E7FBB9}" type="presOf" srcId="{2AD74DAC-117D-4398-AD33-DD1CAA197C2F}" destId="{71DF3DF3-8FC9-42F6-8361-669CA3A1BAF2}" srcOrd="1" destOrd="0" presId="urn:microsoft.com/office/officeart/2005/8/layout/process5"/>
    <dgm:cxn modelId="{C9441AEE-5595-4E96-970D-40F57ABF74DC}" type="presOf" srcId="{2AD74DAC-117D-4398-AD33-DD1CAA197C2F}" destId="{70CC6D7D-AAC9-41AD-80E8-69B5A76E21BE}" srcOrd="0" destOrd="0" presId="urn:microsoft.com/office/officeart/2005/8/layout/process5"/>
    <dgm:cxn modelId="{0940E8F5-29A3-4CF2-9E7B-BD66D2EB0BAB}" type="presOf" srcId="{7653F367-7784-40E3-B77B-C40E8C6B4732}" destId="{FB22B51E-3284-4550-AD25-800A2FCC0CC4}" srcOrd="1" destOrd="0" presId="urn:microsoft.com/office/officeart/2005/8/layout/process5"/>
    <dgm:cxn modelId="{79806FE5-795F-4899-A179-6C07D4C70FDF}" type="presParOf" srcId="{71F0A174-FB04-44FA-89FD-648503C13668}" destId="{3C654212-0E12-4E6A-8D96-2E1C2294D533}" srcOrd="0" destOrd="0" presId="urn:microsoft.com/office/officeart/2005/8/layout/process5"/>
    <dgm:cxn modelId="{FAC77C9F-0A73-4BE7-AD77-516F594827DD}" type="presParOf" srcId="{71F0A174-FB04-44FA-89FD-648503C13668}" destId="{70CC6D7D-AAC9-41AD-80E8-69B5A76E21BE}" srcOrd="1" destOrd="0" presId="urn:microsoft.com/office/officeart/2005/8/layout/process5"/>
    <dgm:cxn modelId="{15499880-98D9-44EC-A4B9-FC8CD9899A3B}" type="presParOf" srcId="{70CC6D7D-AAC9-41AD-80E8-69B5A76E21BE}" destId="{71DF3DF3-8FC9-42F6-8361-669CA3A1BAF2}" srcOrd="0" destOrd="0" presId="urn:microsoft.com/office/officeart/2005/8/layout/process5"/>
    <dgm:cxn modelId="{F1019BB1-3518-4BA4-BCFB-E9CA19DB1AA0}" type="presParOf" srcId="{71F0A174-FB04-44FA-89FD-648503C13668}" destId="{06A96874-C9F1-4742-BCC9-D2FAF8DE5AEA}" srcOrd="2" destOrd="0" presId="urn:microsoft.com/office/officeart/2005/8/layout/process5"/>
    <dgm:cxn modelId="{B471031B-37CF-4AC5-9431-8CBC5AFA1F56}" type="presParOf" srcId="{71F0A174-FB04-44FA-89FD-648503C13668}" destId="{528983BA-B1A0-450D-BDE6-043926401C16}" srcOrd="3" destOrd="0" presId="urn:microsoft.com/office/officeart/2005/8/layout/process5"/>
    <dgm:cxn modelId="{4CE3DE86-1AA4-4E6B-8C40-CC918A9260B6}" type="presParOf" srcId="{528983BA-B1A0-450D-BDE6-043926401C16}" destId="{FB22B51E-3284-4550-AD25-800A2FCC0CC4}" srcOrd="0" destOrd="0" presId="urn:microsoft.com/office/officeart/2005/8/layout/process5"/>
    <dgm:cxn modelId="{E6CBD136-833B-47AE-BEB9-B45FC80C4508}" type="presParOf" srcId="{71F0A174-FB04-44FA-89FD-648503C13668}" destId="{9A148F43-885F-4C9A-BD7D-2E2A1231F6D1}" srcOrd="4" destOrd="0" presId="urn:microsoft.com/office/officeart/2005/8/layout/process5"/>
    <dgm:cxn modelId="{CCE05169-BE04-429F-B768-6315B952BC00}" type="presParOf" srcId="{71F0A174-FB04-44FA-89FD-648503C13668}" destId="{54DDA589-9973-4A87-97B9-06B476295745}" srcOrd="5" destOrd="0" presId="urn:microsoft.com/office/officeart/2005/8/layout/process5"/>
    <dgm:cxn modelId="{845010A8-DD90-4ABA-81DC-BE68FD845CAF}" type="presParOf" srcId="{54DDA589-9973-4A87-97B9-06B476295745}" destId="{99C05B3A-B1EB-492F-A81F-1E7CC9C30326}" srcOrd="0" destOrd="0" presId="urn:microsoft.com/office/officeart/2005/8/layout/process5"/>
    <dgm:cxn modelId="{4BECDE3E-F3F6-4502-B990-4CFFECE914C9}" type="presParOf" srcId="{71F0A174-FB04-44FA-89FD-648503C13668}" destId="{EC213BB3-4F19-4EF2-AB76-BF51D2B3EA5F}" srcOrd="6" destOrd="0" presId="urn:microsoft.com/office/officeart/2005/8/layout/process5"/>
    <dgm:cxn modelId="{E82F3F8D-286C-4B0A-BDFE-DAA6889AC69B}" type="presParOf" srcId="{71F0A174-FB04-44FA-89FD-648503C13668}" destId="{F6C4D9AE-A4CB-454A-873C-5DAC3EAE7BAB}" srcOrd="7" destOrd="0" presId="urn:microsoft.com/office/officeart/2005/8/layout/process5"/>
    <dgm:cxn modelId="{8E21DD64-DA6F-4610-BC95-A11EBDE01EA0}" type="presParOf" srcId="{F6C4D9AE-A4CB-454A-873C-5DAC3EAE7BAB}" destId="{9F6D37C8-77DB-4E83-ABAF-8FB1B2C6E87F}" srcOrd="0" destOrd="0" presId="urn:microsoft.com/office/officeart/2005/8/layout/process5"/>
    <dgm:cxn modelId="{842CE550-0821-4C41-BA8F-BABD76EAC1A0}" type="presParOf" srcId="{71F0A174-FB04-44FA-89FD-648503C13668}" destId="{4557B67F-A866-4A87-B118-3057528666EA}"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E5B1F-8548-4FA5-8ECE-FF697B8BDC8B}"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BAE4A921-75C0-457E-B6C7-AF5D3F924778}">
      <dgm:prSet/>
      <dgm:spPr/>
      <dgm:t>
        <a:bodyPr/>
        <a:lstStyle/>
        <a:p>
          <a:pPr rtl="0">
            <a:defRPr b="1"/>
          </a:pPr>
          <a:r>
            <a:rPr lang="en-US"/>
            <a:t>2019 </a:t>
          </a:r>
          <a:r>
            <a:rPr lang="en-US">
              <a:latin typeface="Bookman Old Style" panose="020F0302020204030204"/>
            </a:rPr>
            <a:t>–</a:t>
          </a:r>
          <a:r>
            <a:rPr lang="en-US"/>
            <a:t>20</a:t>
          </a:r>
          <a:r>
            <a:rPr lang="en-US">
              <a:latin typeface="Bookman Old Style" panose="020F0302020204030204"/>
            </a:rPr>
            <a:t> </a:t>
          </a:r>
          <a:r>
            <a:rPr lang="en-US" b="0">
              <a:latin typeface="Bookman Old Style" panose="020F0302020204030204"/>
            </a:rPr>
            <a:t>(1st year of ABL on campus)</a:t>
          </a:r>
          <a:endParaRPr lang="en-US" b="0"/>
        </a:p>
      </dgm:t>
    </dgm:pt>
    <dgm:pt modelId="{5DE6B7FC-E69A-4189-BB0C-356B2586F16F}" type="parTrans" cxnId="{906961F9-228B-42F0-B93A-61A91FF72B16}">
      <dgm:prSet/>
      <dgm:spPr/>
      <dgm:t>
        <a:bodyPr/>
        <a:lstStyle/>
        <a:p>
          <a:endParaRPr lang="en-US"/>
        </a:p>
      </dgm:t>
    </dgm:pt>
    <dgm:pt modelId="{E4500CC0-E9F9-45F4-8DBB-F762BD69C7EF}" type="sibTrans" cxnId="{906961F9-228B-42F0-B93A-61A91FF72B16}">
      <dgm:prSet/>
      <dgm:spPr/>
      <dgm:t>
        <a:bodyPr/>
        <a:lstStyle/>
        <a:p>
          <a:endParaRPr lang="en-US"/>
        </a:p>
      </dgm:t>
    </dgm:pt>
    <dgm:pt modelId="{300F49C4-BE2A-4BB1-881A-D5DBC7667E1A}">
      <dgm:prSet/>
      <dgm:spPr/>
      <dgm:t>
        <a:bodyPr/>
        <a:lstStyle/>
        <a:p>
          <a:r>
            <a:rPr lang="en-US"/>
            <a:t>Total Skyward Referrals: 374</a:t>
          </a:r>
        </a:p>
        <a:p>
          <a:r>
            <a:rPr lang="en-US"/>
            <a:t>Most Common Referral: Safety Rule Violation &amp; Mutual Combat</a:t>
          </a:r>
        </a:p>
        <a:p>
          <a:r>
            <a:rPr lang="en-US"/>
            <a:t>Most Common Action: ISS/School Based Strategies</a:t>
          </a:r>
        </a:p>
      </dgm:t>
    </dgm:pt>
    <dgm:pt modelId="{938A8F79-6539-4D75-80F8-D245BBF23EB2}" type="parTrans" cxnId="{E21D1965-4238-40BD-8C23-F39BDB8AF9FF}">
      <dgm:prSet/>
      <dgm:spPr/>
      <dgm:t>
        <a:bodyPr/>
        <a:lstStyle/>
        <a:p>
          <a:endParaRPr lang="en-US"/>
        </a:p>
      </dgm:t>
    </dgm:pt>
    <dgm:pt modelId="{E6F5A85C-A7FD-4313-BD20-CCE392CD9E1F}" type="sibTrans" cxnId="{E21D1965-4238-40BD-8C23-F39BDB8AF9FF}">
      <dgm:prSet/>
      <dgm:spPr/>
      <dgm:t>
        <a:bodyPr/>
        <a:lstStyle/>
        <a:p>
          <a:endParaRPr lang="en-US"/>
        </a:p>
      </dgm:t>
    </dgm:pt>
    <dgm:pt modelId="{393C84A3-4571-4040-9493-0BA1AF30DA26}">
      <dgm:prSet/>
      <dgm:spPr/>
      <dgm:t>
        <a:bodyPr/>
        <a:lstStyle/>
        <a:p>
          <a:pPr>
            <a:defRPr b="1"/>
          </a:pPr>
          <a:r>
            <a:rPr lang="en-US"/>
            <a:t>2020-2021</a:t>
          </a:r>
        </a:p>
      </dgm:t>
    </dgm:pt>
    <dgm:pt modelId="{3A4A9F0D-AEA3-4A1C-B17C-D8B078DF106A}" type="parTrans" cxnId="{B78F293F-BC11-49D3-BE1D-C504995D7961}">
      <dgm:prSet/>
      <dgm:spPr/>
      <dgm:t>
        <a:bodyPr/>
        <a:lstStyle/>
        <a:p>
          <a:endParaRPr lang="en-US"/>
        </a:p>
      </dgm:t>
    </dgm:pt>
    <dgm:pt modelId="{8C58886A-EDBF-4BFF-AE8D-8BBD9AD31068}" type="sibTrans" cxnId="{B78F293F-BC11-49D3-BE1D-C504995D7961}">
      <dgm:prSet/>
      <dgm:spPr/>
      <dgm:t>
        <a:bodyPr/>
        <a:lstStyle/>
        <a:p>
          <a:endParaRPr lang="en-US"/>
        </a:p>
      </dgm:t>
    </dgm:pt>
    <dgm:pt modelId="{09AB19DE-0A85-493B-8A0E-8AC56DC905F8}">
      <dgm:prSet/>
      <dgm:spPr/>
      <dgm:t>
        <a:bodyPr/>
        <a:lstStyle/>
        <a:p>
          <a:r>
            <a:rPr lang="en-US"/>
            <a:t>COVID School Year</a:t>
          </a:r>
        </a:p>
        <a:p>
          <a:r>
            <a:rPr lang="en-US"/>
            <a:t>Total Skyward Referrals</a:t>
          </a:r>
        </a:p>
      </dgm:t>
    </dgm:pt>
    <dgm:pt modelId="{4BB754D1-EDE1-4049-9435-D033F95709D0}" type="parTrans" cxnId="{7F0FCC7E-C51A-4B2D-B669-97CE74A0DED9}">
      <dgm:prSet/>
      <dgm:spPr/>
      <dgm:t>
        <a:bodyPr/>
        <a:lstStyle/>
        <a:p>
          <a:endParaRPr lang="en-US"/>
        </a:p>
      </dgm:t>
    </dgm:pt>
    <dgm:pt modelId="{8861651B-08AB-4BAF-AAF6-588C1FD8766A}" type="sibTrans" cxnId="{7F0FCC7E-C51A-4B2D-B669-97CE74A0DED9}">
      <dgm:prSet/>
      <dgm:spPr/>
      <dgm:t>
        <a:bodyPr/>
        <a:lstStyle/>
        <a:p>
          <a:endParaRPr lang="en-US"/>
        </a:p>
      </dgm:t>
    </dgm:pt>
    <dgm:pt modelId="{7FA9AB4A-92C1-41E8-8158-DD2B25D9113B}">
      <dgm:prSet/>
      <dgm:spPr/>
      <dgm:t>
        <a:bodyPr/>
        <a:lstStyle/>
        <a:p>
          <a:pPr>
            <a:defRPr b="1"/>
          </a:pPr>
          <a:r>
            <a:rPr lang="en-US"/>
            <a:t>2021-22</a:t>
          </a:r>
        </a:p>
      </dgm:t>
    </dgm:pt>
    <dgm:pt modelId="{38E7AEFA-EB50-4771-857F-576467B37145}" type="parTrans" cxnId="{85EB9F4D-461E-4ACB-A92D-BEED8E572647}">
      <dgm:prSet/>
      <dgm:spPr/>
      <dgm:t>
        <a:bodyPr/>
        <a:lstStyle/>
        <a:p>
          <a:endParaRPr lang="en-US"/>
        </a:p>
      </dgm:t>
    </dgm:pt>
    <dgm:pt modelId="{FB571C8D-8BC9-46B5-9DCF-FEB771A5C820}" type="sibTrans" cxnId="{85EB9F4D-461E-4ACB-A92D-BEED8E572647}">
      <dgm:prSet/>
      <dgm:spPr/>
      <dgm:t>
        <a:bodyPr/>
        <a:lstStyle/>
        <a:p>
          <a:endParaRPr lang="en-US"/>
        </a:p>
      </dgm:t>
    </dgm:pt>
    <dgm:pt modelId="{91598E38-7461-470A-91AA-325A90C2A6DA}">
      <dgm:prSet/>
      <dgm:spPr/>
      <dgm:t>
        <a:bodyPr/>
        <a:lstStyle/>
        <a:p>
          <a:r>
            <a:rPr lang="en-US"/>
            <a:t>Total Skyward Referrals: 52</a:t>
          </a:r>
        </a:p>
        <a:p>
          <a:r>
            <a:rPr lang="en-US"/>
            <a:t>Most Common Referral: Disruptive Behavior</a:t>
          </a:r>
        </a:p>
        <a:p>
          <a:r>
            <a:rPr lang="en-US"/>
            <a:t>Most Common Action: Restorative Conference/Parent Conference</a:t>
          </a:r>
        </a:p>
        <a:p>
          <a:r>
            <a:rPr lang="en-US" i="1"/>
            <a:t>As of 2/01/22</a:t>
          </a:r>
          <a:endParaRPr lang="en-US" i="0"/>
        </a:p>
      </dgm:t>
    </dgm:pt>
    <dgm:pt modelId="{8982EE4A-6F3A-428C-8E76-02A30B39C05F}" type="parTrans" cxnId="{3BA4B7B9-0A7C-4EFC-8F39-59CD69864C97}">
      <dgm:prSet/>
      <dgm:spPr/>
      <dgm:t>
        <a:bodyPr/>
        <a:lstStyle/>
        <a:p>
          <a:endParaRPr lang="en-US"/>
        </a:p>
      </dgm:t>
    </dgm:pt>
    <dgm:pt modelId="{AEBFFADC-990D-480E-B682-B841BE19126D}" type="sibTrans" cxnId="{3BA4B7B9-0A7C-4EFC-8F39-59CD69864C97}">
      <dgm:prSet/>
      <dgm:spPr/>
      <dgm:t>
        <a:bodyPr/>
        <a:lstStyle/>
        <a:p>
          <a:endParaRPr lang="en-US"/>
        </a:p>
      </dgm:t>
    </dgm:pt>
    <dgm:pt modelId="{83E3F472-B687-4452-916D-35830DC33235}">
      <dgm:prSet/>
      <dgm:spPr/>
      <dgm:t>
        <a:bodyPr/>
        <a:lstStyle/>
        <a:p>
          <a:pPr>
            <a:defRPr b="1"/>
          </a:pPr>
          <a:r>
            <a:rPr lang="en-US" i="1"/>
            <a:t>2022-2023</a:t>
          </a:r>
          <a:endParaRPr lang="en-US" i="0"/>
        </a:p>
      </dgm:t>
    </dgm:pt>
    <dgm:pt modelId="{FBE710C4-9320-449A-83B1-7A95FF9D08AA}" type="parTrans" cxnId="{39841262-1121-4923-B8F1-729C9298D528}">
      <dgm:prSet/>
      <dgm:spPr/>
      <dgm:t>
        <a:bodyPr/>
        <a:lstStyle/>
        <a:p>
          <a:endParaRPr lang="en-US"/>
        </a:p>
      </dgm:t>
    </dgm:pt>
    <dgm:pt modelId="{ED88A851-331F-48FE-B547-B9309B2A0826}" type="sibTrans" cxnId="{39841262-1121-4923-B8F1-729C9298D528}">
      <dgm:prSet/>
      <dgm:spPr/>
      <dgm:t>
        <a:bodyPr/>
        <a:lstStyle/>
        <a:p>
          <a:endParaRPr lang="en-US"/>
        </a:p>
      </dgm:t>
    </dgm:pt>
    <dgm:pt modelId="{D1194428-2487-4067-BF8D-80F7BBDC6294}">
      <dgm:prSet/>
      <dgm:spPr/>
      <dgm:t>
        <a:bodyPr/>
        <a:lstStyle/>
        <a:p>
          <a:r>
            <a:rPr lang="en-US" i="1"/>
            <a:t>Total Skyward Referrals:26</a:t>
          </a:r>
          <a:endParaRPr lang="en-US" i="0"/>
        </a:p>
      </dgm:t>
    </dgm:pt>
    <dgm:pt modelId="{D068FBA0-643D-41C7-9999-AEFBCA55AD32}" type="parTrans" cxnId="{EB0D50B0-BA3A-457F-9BE2-0FFD9A4ECDD1}">
      <dgm:prSet/>
      <dgm:spPr/>
      <dgm:t>
        <a:bodyPr/>
        <a:lstStyle/>
        <a:p>
          <a:endParaRPr lang="en-US"/>
        </a:p>
      </dgm:t>
    </dgm:pt>
    <dgm:pt modelId="{6D3BF5C4-CB00-4A6B-AC71-8D60E9423839}" type="sibTrans" cxnId="{EB0D50B0-BA3A-457F-9BE2-0FFD9A4ECDD1}">
      <dgm:prSet/>
      <dgm:spPr/>
      <dgm:t>
        <a:bodyPr/>
        <a:lstStyle/>
        <a:p>
          <a:endParaRPr lang="en-US"/>
        </a:p>
      </dgm:t>
    </dgm:pt>
    <dgm:pt modelId="{8041B5B6-8BD6-4629-A8BC-40087F6C4DF8}">
      <dgm:prSet/>
      <dgm:spPr/>
      <dgm:t>
        <a:bodyPr/>
        <a:lstStyle/>
        <a:p>
          <a:r>
            <a:rPr lang="en-US" i="1"/>
            <a:t>Most Common Referral:</a:t>
          </a:r>
        </a:p>
        <a:p>
          <a:r>
            <a:rPr lang="en-US" i="1"/>
            <a:t> Inappropriate Physical Contact</a:t>
          </a:r>
        </a:p>
        <a:p>
          <a:r>
            <a:rPr lang="en-US" i="1"/>
            <a:t>Most Common Action: Contact with parent</a:t>
          </a:r>
        </a:p>
        <a:p>
          <a:pPr>
            <a:defRPr b="1"/>
          </a:pPr>
          <a:endParaRPr lang="en-US" i="0"/>
        </a:p>
      </dgm:t>
    </dgm:pt>
    <dgm:pt modelId="{2174ABA1-8777-41B6-91AA-495A1977CF11}" type="parTrans" cxnId="{0C3B74BD-62DC-4E2E-841C-C0237E2C36F1}">
      <dgm:prSet/>
      <dgm:spPr/>
      <dgm:t>
        <a:bodyPr/>
        <a:lstStyle/>
        <a:p>
          <a:endParaRPr lang="en-US"/>
        </a:p>
      </dgm:t>
    </dgm:pt>
    <dgm:pt modelId="{D85E0F27-BC73-4087-BBDB-ECDE78849C4E}" type="sibTrans" cxnId="{0C3B74BD-62DC-4E2E-841C-C0237E2C36F1}">
      <dgm:prSet/>
      <dgm:spPr/>
      <dgm:t>
        <a:bodyPr/>
        <a:lstStyle/>
        <a:p>
          <a:endParaRPr lang="en-US"/>
        </a:p>
      </dgm:t>
    </dgm:pt>
    <dgm:pt modelId="{1D5E3AE0-BD99-479B-81A3-134CA1305B52}" type="pres">
      <dgm:prSet presAssocID="{95BE5B1F-8548-4FA5-8ECE-FF697B8BDC8B}" presName="root" presStyleCnt="0">
        <dgm:presLayoutVars>
          <dgm:chMax/>
          <dgm:chPref/>
          <dgm:animLvl val="lvl"/>
        </dgm:presLayoutVars>
      </dgm:prSet>
      <dgm:spPr/>
    </dgm:pt>
    <dgm:pt modelId="{CC03F19A-A782-4E5A-9625-093D1EDAA0BB}" type="pres">
      <dgm:prSet presAssocID="{95BE5B1F-8548-4FA5-8ECE-FF697B8BDC8B}" presName="divider" presStyleLbl="fgAcc1" presStyleIdx="0" presStyleCnt="5"/>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DD1337DA-0D94-4BF8-B352-3B3EA06F55F0}" type="pres">
      <dgm:prSet presAssocID="{95BE5B1F-8548-4FA5-8ECE-FF697B8BDC8B}" presName="nodes" presStyleCnt="0">
        <dgm:presLayoutVars>
          <dgm:chMax/>
          <dgm:chPref/>
          <dgm:animLvl val="lvl"/>
        </dgm:presLayoutVars>
      </dgm:prSet>
      <dgm:spPr/>
    </dgm:pt>
    <dgm:pt modelId="{A9E88B97-095F-4CC2-9545-647A2621DF67}" type="pres">
      <dgm:prSet presAssocID="{BAE4A921-75C0-457E-B6C7-AF5D3F924778}" presName="composite" presStyleCnt="0"/>
      <dgm:spPr/>
    </dgm:pt>
    <dgm:pt modelId="{04A6607E-9A4B-4D4B-A6EE-031B85F657E6}" type="pres">
      <dgm:prSet presAssocID="{BAE4A921-75C0-457E-B6C7-AF5D3F924778}" presName="ConnectorPoint" presStyleLbl="ln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E736635A-B8E7-410B-A900-C76106C6B0AF}" type="pres">
      <dgm:prSet presAssocID="{BAE4A921-75C0-457E-B6C7-AF5D3F924778}" presName="DropPinPlaceHolder" presStyleCnt="0"/>
      <dgm:spPr/>
    </dgm:pt>
    <dgm:pt modelId="{6F35A2C6-D52B-4D0D-A568-29C7D5CB9D78}" type="pres">
      <dgm:prSet presAssocID="{BAE4A921-75C0-457E-B6C7-AF5D3F924778}" presName="DropPin" presStyleLbl="alignNode1" presStyleIdx="0" presStyleCnt="4"/>
      <dgm:spPr/>
    </dgm:pt>
    <dgm:pt modelId="{EA20BABE-DBEE-4C24-BE16-E45AAEA3EDCA}" type="pres">
      <dgm:prSet presAssocID="{BAE4A921-75C0-457E-B6C7-AF5D3F924778}" presName="Ellipse" presStyleLbl="fgAcc1" presStyleIdx="1" presStyleCnt="5"/>
      <dgm:spPr>
        <a:solidFill>
          <a:schemeClr val="lt1">
            <a:alpha val="90000"/>
            <a:hueOff val="0"/>
            <a:satOff val="0"/>
            <a:lumOff val="0"/>
            <a:alphaOff val="0"/>
          </a:schemeClr>
        </a:solidFill>
        <a:ln w="15875" cap="flat" cmpd="sng" algn="ctr">
          <a:noFill/>
          <a:prstDash val="solid"/>
        </a:ln>
        <a:effectLst/>
      </dgm:spPr>
    </dgm:pt>
    <dgm:pt modelId="{3ED01646-9ED9-44BF-8F18-EE860C524998}" type="pres">
      <dgm:prSet presAssocID="{BAE4A921-75C0-457E-B6C7-AF5D3F924778}" presName="L2TextContainer" presStyleLbl="revTx" presStyleIdx="0" presStyleCnt="8">
        <dgm:presLayoutVars>
          <dgm:bulletEnabled val="1"/>
        </dgm:presLayoutVars>
      </dgm:prSet>
      <dgm:spPr/>
    </dgm:pt>
    <dgm:pt modelId="{9A7C4BC5-8408-4A9F-95F6-2C530BD76C90}" type="pres">
      <dgm:prSet presAssocID="{BAE4A921-75C0-457E-B6C7-AF5D3F924778}" presName="L1TextContainer" presStyleLbl="revTx" presStyleIdx="1" presStyleCnt="8">
        <dgm:presLayoutVars>
          <dgm:chMax val="1"/>
          <dgm:chPref val="1"/>
          <dgm:bulletEnabled val="1"/>
        </dgm:presLayoutVars>
      </dgm:prSet>
      <dgm:spPr/>
    </dgm:pt>
    <dgm:pt modelId="{7489FD9C-209C-450B-A153-25ECC5553CBF}" type="pres">
      <dgm:prSet presAssocID="{BAE4A921-75C0-457E-B6C7-AF5D3F924778}" presName="ConnectLine" presStyleLbl="sibTrans1D1" presStyleIdx="0" presStyleCnt="4"/>
      <dgm:spPr>
        <a:noFill/>
        <a:ln w="12700" cap="flat" cmpd="sng" algn="ctr">
          <a:solidFill>
            <a:schemeClr val="accent2">
              <a:hueOff val="0"/>
              <a:satOff val="0"/>
              <a:lumOff val="0"/>
              <a:alphaOff val="0"/>
            </a:schemeClr>
          </a:solidFill>
          <a:prstDash val="dash"/>
        </a:ln>
        <a:effectLst/>
      </dgm:spPr>
    </dgm:pt>
    <dgm:pt modelId="{71D0D053-F4EE-4C9C-8A5B-995A0C4963AD}" type="pres">
      <dgm:prSet presAssocID="{BAE4A921-75C0-457E-B6C7-AF5D3F924778}" presName="EmptyPlaceHolder" presStyleCnt="0"/>
      <dgm:spPr/>
    </dgm:pt>
    <dgm:pt modelId="{1214E832-189A-463D-AC30-630C019ABF74}" type="pres">
      <dgm:prSet presAssocID="{E4500CC0-E9F9-45F4-8DBB-F762BD69C7EF}" presName="spaceBetweenRectangles" presStyleCnt="0"/>
      <dgm:spPr/>
    </dgm:pt>
    <dgm:pt modelId="{C0D9AB06-9424-4F21-941D-B2FD6BC0B1F3}" type="pres">
      <dgm:prSet presAssocID="{393C84A3-4571-4040-9493-0BA1AF30DA26}" presName="composite" presStyleCnt="0"/>
      <dgm:spPr/>
    </dgm:pt>
    <dgm:pt modelId="{9E1F0F25-A574-46F8-B923-19F0E1C4BCD8}" type="pres">
      <dgm:prSet presAssocID="{393C84A3-4571-4040-9493-0BA1AF30DA26}" presName="ConnectorPoint" presStyleLbl="lnNode1" presStyleIdx="1" presStyleCnt="4"/>
      <dgm:spPr>
        <a:solidFill>
          <a:schemeClr val="accent2">
            <a:hueOff val="11784"/>
            <a:satOff val="-11496"/>
            <a:lumOff val="-589"/>
            <a:alphaOff val="0"/>
          </a:schemeClr>
        </a:solidFill>
        <a:ln w="6350" cap="flat" cmpd="sng" algn="ctr">
          <a:solidFill>
            <a:schemeClr val="lt1">
              <a:hueOff val="0"/>
              <a:satOff val="0"/>
              <a:lumOff val="0"/>
              <a:alphaOff val="0"/>
            </a:schemeClr>
          </a:solidFill>
          <a:prstDash val="solid"/>
        </a:ln>
        <a:effectLst/>
      </dgm:spPr>
    </dgm:pt>
    <dgm:pt modelId="{78703C32-8BBE-423C-8310-57DA8CF5661C}" type="pres">
      <dgm:prSet presAssocID="{393C84A3-4571-4040-9493-0BA1AF30DA26}" presName="DropPinPlaceHolder" presStyleCnt="0"/>
      <dgm:spPr/>
    </dgm:pt>
    <dgm:pt modelId="{028C7F30-E954-4858-8394-A254126D3936}" type="pres">
      <dgm:prSet presAssocID="{393C84A3-4571-4040-9493-0BA1AF30DA26}" presName="DropPin" presStyleLbl="alignNode1" presStyleIdx="1" presStyleCnt="4"/>
      <dgm:spPr/>
    </dgm:pt>
    <dgm:pt modelId="{2711D058-BAA7-47D4-A383-AC85BDB9C49A}" type="pres">
      <dgm:prSet presAssocID="{393C84A3-4571-4040-9493-0BA1AF30DA26}" presName="Ellipse" presStyleLbl="fgAcc1" presStyleIdx="2" presStyleCnt="5"/>
      <dgm:spPr>
        <a:solidFill>
          <a:schemeClr val="lt1">
            <a:alpha val="90000"/>
            <a:hueOff val="0"/>
            <a:satOff val="0"/>
            <a:lumOff val="0"/>
            <a:alphaOff val="0"/>
          </a:schemeClr>
        </a:solidFill>
        <a:ln w="15875" cap="flat" cmpd="sng" algn="ctr">
          <a:noFill/>
          <a:prstDash val="solid"/>
        </a:ln>
        <a:effectLst/>
      </dgm:spPr>
    </dgm:pt>
    <dgm:pt modelId="{3A41E69A-F56A-4583-B89C-B41BD4D77851}" type="pres">
      <dgm:prSet presAssocID="{393C84A3-4571-4040-9493-0BA1AF30DA26}" presName="L2TextContainer" presStyleLbl="revTx" presStyleIdx="2" presStyleCnt="8">
        <dgm:presLayoutVars>
          <dgm:bulletEnabled val="1"/>
        </dgm:presLayoutVars>
      </dgm:prSet>
      <dgm:spPr/>
    </dgm:pt>
    <dgm:pt modelId="{D47FC92B-725F-4F7A-A74D-33B323102A1B}" type="pres">
      <dgm:prSet presAssocID="{393C84A3-4571-4040-9493-0BA1AF30DA26}" presName="L1TextContainer" presStyleLbl="revTx" presStyleIdx="3" presStyleCnt="8">
        <dgm:presLayoutVars>
          <dgm:chMax val="1"/>
          <dgm:chPref val="1"/>
          <dgm:bulletEnabled val="1"/>
        </dgm:presLayoutVars>
      </dgm:prSet>
      <dgm:spPr/>
    </dgm:pt>
    <dgm:pt modelId="{1E2ADF36-0ED9-4D0B-9DA8-76AB8AD57A13}" type="pres">
      <dgm:prSet presAssocID="{393C84A3-4571-4040-9493-0BA1AF30DA26}" presName="ConnectLine" presStyleLbl="sibTrans1D1" presStyleIdx="1" presStyleCnt="4"/>
      <dgm:spPr>
        <a:noFill/>
        <a:ln w="12700" cap="flat" cmpd="sng" algn="ctr">
          <a:solidFill>
            <a:schemeClr val="accent2">
              <a:hueOff val="11784"/>
              <a:satOff val="-11496"/>
              <a:lumOff val="-589"/>
              <a:alphaOff val="0"/>
            </a:schemeClr>
          </a:solidFill>
          <a:prstDash val="dash"/>
        </a:ln>
        <a:effectLst/>
      </dgm:spPr>
    </dgm:pt>
    <dgm:pt modelId="{B2EBC471-2C26-45FE-A994-06E152CC747D}" type="pres">
      <dgm:prSet presAssocID="{393C84A3-4571-4040-9493-0BA1AF30DA26}" presName="EmptyPlaceHolder" presStyleCnt="0"/>
      <dgm:spPr/>
    </dgm:pt>
    <dgm:pt modelId="{37249E8C-1550-4EB6-930E-D5E0E2376661}" type="pres">
      <dgm:prSet presAssocID="{8C58886A-EDBF-4BFF-AE8D-8BBD9AD31068}" presName="spaceBetweenRectangles" presStyleCnt="0"/>
      <dgm:spPr/>
    </dgm:pt>
    <dgm:pt modelId="{9D5F1A08-E877-4B58-96C8-2FD292B3B116}" type="pres">
      <dgm:prSet presAssocID="{7FA9AB4A-92C1-41E8-8158-DD2B25D9113B}" presName="composite" presStyleCnt="0"/>
      <dgm:spPr/>
    </dgm:pt>
    <dgm:pt modelId="{5351E25D-2D36-4E5D-928D-E3CB91C6F58C}" type="pres">
      <dgm:prSet presAssocID="{7FA9AB4A-92C1-41E8-8158-DD2B25D9113B}" presName="ConnectorPoint" presStyleLbl="lnNode1" presStyleIdx="2" presStyleCnt="4"/>
      <dgm:spPr>
        <a:solidFill>
          <a:schemeClr val="accent2">
            <a:hueOff val="23569"/>
            <a:satOff val="-22991"/>
            <a:lumOff val="-1177"/>
            <a:alphaOff val="0"/>
          </a:schemeClr>
        </a:solidFill>
        <a:ln w="6350" cap="flat" cmpd="sng" algn="ctr">
          <a:solidFill>
            <a:schemeClr val="lt1">
              <a:hueOff val="0"/>
              <a:satOff val="0"/>
              <a:lumOff val="0"/>
              <a:alphaOff val="0"/>
            </a:schemeClr>
          </a:solidFill>
          <a:prstDash val="solid"/>
        </a:ln>
        <a:effectLst/>
      </dgm:spPr>
    </dgm:pt>
    <dgm:pt modelId="{73EE79CC-B076-4852-B0FB-12271328E0F1}" type="pres">
      <dgm:prSet presAssocID="{7FA9AB4A-92C1-41E8-8158-DD2B25D9113B}" presName="DropPinPlaceHolder" presStyleCnt="0"/>
      <dgm:spPr/>
    </dgm:pt>
    <dgm:pt modelId="{36FB9A81-4B76-4345-B78F-BFC8502F0C48}" type="pres">
      <dgm:prSet presAssocID="{7FA9AB4A-92C1-41E8-8158-DD2B25D9113B}" presName="DropPin" presStyleLbl="alignNode1" presStyleIdx="2" presStyleCnt="4"/>
      <dgm:spPr/>
    </dgm:pt>
    <dgm:pt modelId="{54E9787F-D270-4F42-9D4D-33FB0CF6F31C}" type="pres">
      <dgm:prSet presAssocID="{7FA9AB4A-92C1-41E8-8158-DD2B25D9113B}" presName="Ellipse" presStyleLbl="fgAcc1" presStyleIdx="3" presStyleCnt="5"/>
      <dgm:spPr>
        <a:solidFill>
          <a:schemeClr val="lt1">
            <a:alpha val="90000"/>
            <a:hueOff val="0"/>
            <a:satOff val="0"/>
            <a:lumOff val="0"/>
            <a:alphaOff val="0"/>
          </a:schemeClr>
        </a:solidFill>
        <a:ln w="15875" cap="flat" cmpd="sng" algn="ctr">
          <a:noFill/>
          <a:prstDash val="solid"/>
        </a:ln>
        <a:effectLst/>
      </dgm:spPr>
    </dgm:pt>
    <dgm:pt modelId="{82BCA083-80C3-4058-9BD8-C46261DA9F8C}" type="pres">
      <dgm:prSet presAssocID="{7FA9AB4A-92C1-41E8-8158-DD2B25D9113B}" presName="L2TextContainer" presStyleLbl="revTx" presStyleIdx="4" presStyleCnt="8">
        <dgm:presLayoutVars>
          <dgm:bulletEnabled val="1"/>
        </dgm:presLayoutVars>
      </dgm:prSet>
      <dgm:spPr/>
    </dgm:pt>
    <dgm:pt modelId="{C964CC5F-AD31-46FE-B950-6FB1958FE6E6}" type="pres">
      <dgm:prSet presAssocID="{7FA9AB4A-92C1-41E8-8158-DD2B25D9113B}" presName="L1TextContainer" presStyleLbl="revTx" presStyleIdx="5" presStyleCnt="8">
        <dgm:presLayoutVars>
          <dgm:chMax val="1"/>
          <dgm:chPref val="1"/>
          <dgm:bulletEnabled val="1"/>
        </dgm:presLayoutVars>
      </dgm:prSet>
      <dgm:spPr/>
    </dgm:pt>
    <dgm:pt modelId="{190034F2-01B6-4E29-94D7-2881B6E05652}" type="pres">
      <dgm:prSet presAssocID="{7FA9AB4A-92C1-41E8-8158-DD2B25D9113B}" presName="ConnectLine" presStyleLbl="sibTrans1D1" presStyleIdx="2" presStyleCnt="4"/>
      <dgm:spPr>
        <a:noFill/>
        <a:ln w="12700" cap="flat" cmpd="sng" algn="ctr">
          <a:solidFill>
            <a:schemeClr val="accent2">
              <a:hueOff val="23569"/>
              <a:satOff val="-22991"/>
              <a:lumOff val="-1177"/>
              <a:alphaOff val="0"/>
            </a:schemeClr>
          </a:solidFill>
          <a:prstDash val="dash"/>
        </a:ln>
        <a:effectLst/>
      </dgm:spPr>
    </dgm:pt>
    <dgm:pt modelId="{F29EE066-4B42-49B1-9BCF-2587B8F1C6E6}" type="pres">
      <dgm:prSet presAssocID="{7FA9AB4A-92C1-41E8-8158-DD2B25D9113B}" presName="EmptyPlaceHolder" presStyleCnt="0"/>
      <dgm:spPr/>
    </dgm:pt>
    <dgm:pt modelId="{E00740D6-A999-4EC5-ACB4-36F64867B455}" type="pres">
      <dgm:prSet presAssocID="{FB571C8D-8BC9-46B5-9DCF-FEB771A5C820}" presName="spaceBetweenRectangles" presStyleCnt="0"/>
      <dgm:spPr/>
    </dgm:pt>
    <dgm:pt modelId="{C52EB1D6-C06E-4D8A-AA51-9B67D508AAC5}" type="pres">
      <dgm:prSet presAssocID="{83E3F472-B687-4452-916D-35830DC33235}" presName="composite" presStyleCnt="0"/>
      <dgm:spPr/>
    </dgm:pt>
    <dgm:pt modelId="{C6D42D13-D27E-4C23-83FB-78B453DD8AFD}" type="pres">
      <dgm:prSet presAssocID="{83E3F472-B687-4452-916D-35830DC33235}" presName="ConnectorPoint" presStyleLbl="lnNode1" presStyleIdx="3" presStyleCnt="4"/>
      <dgm:spPr>
        <a:solidFill>
          <a:schemeClr val="accent2">
            <a:hueOff val="35353"/>
            <a:satOff val="-34487"/>
            <a:lumOff val="-1766"/>
            <a:alphaOff val="0"/>
          </a:schemeClr>
        </a:solidFill>
        <a:ln w="6350" cap="flat" cmpd="sng" algn="ctr">
          <a:solidFill>
            <a:schemeClr val="lt1">
              <a:hueOff val="0"/>
              <a:satOff val="0"/>
              <a:lumOff val="0"/>
              <a:alphaOff val="0"/>
            </a:schemeClr>
          </a:solidFill>
          <a:prstDash val="solid"/>
        </a:ln>
        <a:effectLst/>
      </dgm:spPr>
    </dgm:pt>
    <dgm:pt modelId="{D7043949-B52C-4439-A68B-97637573302A}" type="pres">
      <dgm:prSet presAssocID="{83E3F472-B687-4452-916D-35830DC33235}" presName="DropPinPlaceHolder" presStyleCnt="0"/>
      <dgm:spPr/>
    </dgm:pt>
    <dgm:pt modelId="{497C0507-5265-4765-BED6-DEDA1DD845E4}" type="pres">
      <dgm:prSet presAssocID="{83E3F472-B687-4452-916D-35830DC33235}" presName="DropPin" presStyleLbl="alignNode1" presStyleIdx="3" presStyleCnt="4"/>
      <dgm:spPr/>
    </dgm:pt>
    <dgm:pt modelId="{E864057E-4303-4002-B80D-D11CA3CA2CA8}" type="pres">
      <dgm:prSet presAssocID="{83E3F472-B687-4452-916D-35830DC33235}" presName="Ellipse" presStyleLbl="fgAcc1" presStyleIdx="4" presStyleCnt="5"/>
      <dgm:spPr>
        <a:solidFill>
          <a:schemeClr val="lt1">
            <a:alpha val="90000"/>
            <a:hueOff val="0"/>
            <a:satOff val="0"/>
            <a:lumOff val="0"/>
            <a:alphaOff val="0"/>
          </a:schemeClr>
        </a:solidFill>
        <a:ln w="15875" cap="flat" cmpd="sng" algn="ctr">
          <a:noFill/>
          <a:prstDash val="solid"/>
        </a:ln>
        <a:effectLst/>
      </dgm:spPr>
    </dgm:pt>
    <dgm:pt modelId="{0F5B47B6-1831-4C07-A88F-F21F0FEFDD7F}" type="pres">
      <dgm:prSet presAssocID="{83E3F472-B687-4452-916D-35830DC33235}" presName="L2TextContainer" presStyleLbl="revTx" presStyleIdx="6" presStyleCnt="8">
        <dgm:presLayoutVars>
          <dgm:bulletEnabled val="1"/>
        </dgm:presLayoutVars>
      </dgm:prSet>
      <dgm:spPr/>
    </dgm:pt>
    <dgm:pt modelId="{7B4C1FBC-9B7F-4A4F-9E8C-78F5D0BFDB2A}" type="pres">
      <dgm:prSet presAssocID="{83E3F472-B687-4452-916D-35830DC33235}" presName="L1TextContainer" presStyleLbl="revTx" presStyleIdx="7" presStyleCnt="8">
        <dgm:presLayoutVars>
          <dgm:chMax val="1"/>
          <dgm:chPref val="1"/>
          <dgm:bulletEnabled val="1"/>
        </dgm:presLayoutVars>
      </dgm:prSet>
      <dgm:spPr/>
    </dgm:pt>
    <dgm:pt modelId="{E5DBAF6F-9D48-4E6B-B5CD-0CDBCE26CB4A}" type="pres">
      <dgm:prSet presAssocID="{83E3F472-B687-4452-916D-35830DC33235}" presName="ConnectLine" presStyleLbl="sibTrans1D1" presStyleIdx="3" presStyleCnt="4"/>
      <dgm:spPr>
        <a:noFill/>
        <a:ln w="12700" cap="flat" cmpd="sng" algn="ctr">
          <a:solidFill>
            <a:schemeClr val="accent2">
              <a:hueOff val="35353"/>
              <a:satOff val="-34487"/>
              <a:lumOff val="-1766"/>
              <a:alphaOff val="0"/>
            </a:schemeClr>
          </a:solidFill>
          <a:prstDash val="dash"/>
        </a:ln>
        <a:effectLst/>
      </dgm:spPr>
    </dgm:pt>
    <dgm:pt modelId="{B9F2F34A-A1B3-40F5-84B3-E4C519AA02AF}" type="pres">
      <dgm:prSet presAssocID="{83E3F472-B687-4452-916D-35830DC33235}" presName="EmptyPlaceHolder" presStyleCnt="0"/>
      <dgm:spPr/>
    </dgm:pt>
  </dgm:ptLst>
  <dgm:cxnLst>
    <dgm:cxn modelId="{7E6DC41C-C406-4951-B0EE-F3DC3A148906}" type="presOf" srcId="{91598E38-7461-470A-91AA-325A90C2A6DA}" destId="{82BCA083-80C3-4058-9BD8-C46261DA9F8C}" srcOrd="0" destOrd="0" presId="urn:microsoft.com/office/officeart/2017/3/layout/DropPinTimeline"/>
    <dgm:cxn modelId="{B78F293F-BC11-49D3-BE1D-C504995D7961}" srcId="{95BE5B1F-8548-4FA5-8ECE-FF697B8BDC8B}" destId="{393C84A3-4571-4040-9493-0BA1AF30DA26}" srcOrd="1" destOrd="0" parTransId="{3A4A9F0D-AEA3-4A1C-B17C-D8B078DF106A}" sibTransId="{8C58886A-EDBF-4BFF-AE8D-8BBD9AD31068}"/>
    <dgm:cxn modelId="{39841262-1121-4923-B8F1-729C9298D528}" srcId="{95BE5B1F-8548-4FA5-8ECE-FF697B8BDC8B}" destId="{83E3F472-B687-4452-916D-35830DC33235}" srcOrd="3" destOrd="0" parTransId="{FBE710C4-9320-449A-83B1-7A95FF9D08AA}" sibTransId="{ED88A851-331F-48FE-B547-B9309B2A0826}"/>
    <dgm:cxn modelId="{7F9B8063-B89D-494A-BD6F-F8B90EA06132}" type="presOf" srcId="{83E3F472-B687-4452-916D-35830DC33235}" destId="{7B4C1FBC-9B7F-4A4F-9E8C-78F5D0BFDB2A}" srcOrd="0" destOrd="0" presId="urn:microsoft.com/office/officeart/2017/3/layout/DropPinTimeline"/>
    <dgm:cxn modelId="{E21D1965-4238-40BD-8C23-F39BDB8AF9FF}" srcId="{BAE4A921-75C0-457E-B6C7-AF5D3F924778}" destId="{300F49C4-BE2A-4BB1-881A-D5DBC7667E1A}" srcOrd="0" destOrd="0" parTransId="{938A8F79-6539-4D75-80F8-D245BBF23EB2}" sibTransId="{E6F5A85C-A7FD-4313-BD20-CCE392CD9E1F}"/>
    <dgm:cxn modelId="{77F32C46-08D7-4179-AB20-76ADE90E9955}" type="presOf" srcId="{09AB19DE-0A85-493B-8A0E-8AC56DC905F8}" destId="{3A41E69A-F56A-4583-B89C-B41BD4D77851}" srcOrd="0" destOrd="0" presId="urn:microsoft.com/office/officeart/2017/3/layout/DropPinTimeline"/>
    <dgm:cxn modelId="{8DE3EF66-D820-4EA8-AF27-4785819AF084}" type="presOf" srcId="{8041B5B6-8BD6-4629-A8BC-40087F6C4DF8}" destId="{0F5B47B6-1831-4C07-A88F-F21F0FEFDD7F}" srcOrd="0" destOrd="1" presId="urn:microsoft.com/office/officeart/2017/3/layout/DropPinTimeline"/>
    <dgm:cxn modelId="{85EB9F4D-461E-4ACB-A92D-BEED8E572647}" srcId="{95BE5B1F-8548-4FA5-8ECE-FF697B8BDC8B}" destId="{7FA9AB4A-92C1-41E8-8158-DD2B25D9113B}" srcOrd="2" destOrd="0" parTransId="{38E7AEFA-EB50-4771-857F-576467B37145}" sibTransId="{FB571C8D-8BC9-46B5-9DCF-FEB771A5C820}"/>
    <dgm:cxn modelId="{15C84875-DEB5-4AA7-9FE0-58B94B1E9A4C}" type="presOf" srcId="{95BE5B1F-8548-4FA5-8ECE-FF697B8BDC8B}" destId="{1D5E3AE0-BD99-479B-81A3-134CA1305B52}" srcOrd="0" destOrd="0" presId="urn:microsoft.com/office/officeart/2017/3/layout/DropPinTimeline"/>
    <dgm:cxn modelId="{7F0FCC7E-C51A-4B2D-B669-97CE74A0DED9}" srcId="{393C84A3-4571-4040-9493-0BA1AF30DA26}" destId="{09AB19DE-0A85-493B-8A0E-8AC56DC905F8}" srcOrd="0" destOrd="0" parTransId="{4BB754D1-EDE1-4049-9435-D033F95709D0}" sibTransId="{8861651B-08AB-4BAF-AAF6-588C1FD8766A}"/>
    <dgm:cxn modelId="{F3ABAF8E-13D8-424E-B861-7C80DAF4451A}" type="presOf" srcId="{300F49C4-BE2A-4BB1-881A-D5DBC7667E1A}" destId="{3ED01646-9ED9-44BF-8F18-EE860C524998}" srcOrd="0" destOrd="0" presId="urn:microsoft.com/office/officeart/2017/3/layout/DropPinTimeline"/>
    <dgm:cxn modelId="{EB0D50B0-BA3A-457F-9BE2-0FFD9A4ECDD1}" srcId="{83E3F472-B687-4452-916D-35830DC33235}" destId="{D1194428-2487-4067-BF8D-80F7BBDC6294}" srcOrd="0" destOrd="0" parTransId="{D068FBA0-643D-41C7-9999-AEFBCA55AD32}" sibTransId="{6D3BF5C4-CB00-4A6B-AC71-8D60E9423839}"/>
    <dgm:cxn modelId="{E16212B2-2829-487A-97D8-9DC56975473F}" type="presOf" srcId="{D1194428-2487-4067-BF8D-80F7BBDC6294}" destId="{0F5B47B6-1831-4C07-A88F-F21F0FEFDD7F}" srcOrd="0" destOrd="0" presId="urn:microsoft.com/office/officeart/2017/3/layout/DropPinTimeline"/>
    <dgm:cxn modelId="{3BA4B7B9-0A7C-4EFC-8F39-59CD69864C97}" srcId="{7FA9AB4A-92C1-41E8-8158-DD2B25D9113B}" destId="{91598E38-7461-470A-91AA-325A90C2A6DA}" srcOrd="0" destOrd="0" parTransId="{8982EE4A-6F3A-428C-8E76-02A30B39C05F}" sibTransId="{AEBFFADC-990D-480E-B682-B841BE19126D}"/>
    <dgm:cxn modelId="{0C3B74BD-62DC-4E2E-841C-C0237E2C36F1}" srcId="{83E3F472-B687-4452-916D-35830DC33235}" destId="{8041B5B6-8BD6-4629-A8BC-40087F6C4DF8}" srcOrd="1" destOrd="0" parTransId="{2174ABA1-8777-41B6-91AA-495A1977CF11}" sibTransId="{D85E0F27-BC73-4087-BBDB-ECDE78849C4E}"/>
    <dgm:cxn modelId="{0F7696D2-16A3-458C-AEC5-1C9A3FD72B90}" type="presOf" srcId="{7FA9AB4A-92C1-41E8-8158-DD2B25D9113B}" destId="{C964CC5F-AD31-46FE-B950-6FB1958FE6E6}" srcOrd="0" destOrd="0" presId="urn:microsoft.com/office/officeart/2017/3/layout/DropPinTimeline"/>
    <dgm:cxn modelId="{AD4B60E6-8BD5-4CE2-9477-D025938DBC30}" type="presOf" srcId="{393C84A3-4571-4040-9493-0BA1AF30DA26}" destId="{D47FC92B-725F-4F7A-A74D-33B323102A1B}" srcOrd="0" destOrd="0" presId="urn:microsoft.com/office/officeart/2017/3/layout/DropPinTimeline"/>
    <dgm:cxn modelId="{19FBA8F0-A54E-44A0-A655-AB9C62830C51}" type="presOf" srcId="{BAE4A921-75C0-457E-B6C7-AF5D3F924778}" destId="{9A7C4BC5-8408-4A9F-95F6-2C530BD76C90}" srcOrd="0" destOrd="0" presId="urn:microsoft.com/office/officeart/2017/3/layout/DropPinTimeline"/>
    <dgm:cxn modelId="{906961F9-228B-42F0-B93A-61A91FF72B16}" srcId="{95BE5B1F-8548-4FA5-8ECE-FF697B8BDC8B}" destId="{BAE4A921-75C0-457E-B6C7-AF5D3F924778}" srcOrd="0" destOrd="0" parTransId="{5DE6B7FC-E69A-4189-BB0C-356B2586F16F}" sibTransId="{E4500CC0-E9F9-45F4-8DBB-F762BD69C7EF}"/>
    <dgm:cxn modelId="{EE851E75-ABA5-4542-9DE5-477C9F90CD59}" type="presParOf" srcId="{1D5E3AE0-BD99-479B-81A3-134CA1305B52}" destId="{CC03F19A-A782-4E5A-9625-093D1EDAA0BB}" srcOrd="0" destOrd="0" presId="urn:microsoft.com/office/officeart/2017/3/layout/DropPinTimeline"/>
    <dgm:cxn modelId="{619A31B0-1641-496B-9318-26F830B2356A}" type="presParOf" srcId="{1D5E3AE0-BD99-479B-81A3-134CA1305B52}" destId="{DD1337DA-0D94-4BF8-B352-3B3EA06F55F0}" srcOrd="1" destOrd="0" presId="urn:microsoft.com/office/officeart/2017/3/layout/DropPinTimeline"/>
    <dgm:cxn modelId="{D3CE04B9-68D2-4C76-A6E4-19AC294D2486}" type="presParOf" srcId="{DD1337DA-0D94-4BF8-B352-3B3EA06F55F0}" destId="{A9E88B97-095F-4CC2-9545-647A2621DF67}" srcOrd="0" destOrd="0" presId="urn:microsoft.com/office/officeart/2017/3/layout/DropPinTimeline"/>
    <dgm:cxn modelId="{A94D0980-4DD1-4068-84E3-C5E5E065C4A6}" type="presParOf" srcId="{A9E88B97-095F-4CC2-9545-647A2621DF67}" destId="{04A6607E-9A4B-4D4B-A6EE-031B85F657E6}" srcOrd="0" destOrd="0" presId="urn:microsoft.com/office/officeart/2017/3/layout/DropPinTimeline"/>
    <dgm:cxn modelId="{706B0455-78AF-471C-AFC6-2CAB57249808}" type="presParOf" srcId="{A9E88B97-095F-4CC2-9545-647A2621DF67}" destId="{E736635A-B8E7-410B-A900-C76106C6B0AF}" srcOrd="1" destOrd="0" presId="urn:microsoft.com/office/officeart/2017/3/layout/DropPinTimeline"/>
    <dgm:cxn modelId="{85864D19-B9DD-4FCE-B126-BA2CFFFD9AC0}" type="presParOf" srcId="{E736635A-B8E7-410B-A900-C76106C6B0AF}" destId="{6F35A2C6-D52B-4D0D-A568-29C7D5CB9D78}" srcOrd="0" destOrd="0" presId="urn:microsoft.com/office/officeart/2017/3/layout/DropPinTimeline"/>
    <dgm:cxn modelId="{68CADA91-6692-4830-A76B-16B946D6BC39}" type="presParOf" srcId="{E736635A-B8E7-410B-A900-C76106C6B0AF}" destId="{EA20BABE-DBEE-4C24-BE16-E45AAEA3EDCA}" srcOrd="1" destOrd="0" presId="urn:microsoft.com/office/officeart/2017/3/layout/DropPinTimeline"/>
    <dgm:cxn modelId="{B3C92BBA-148C-4B7E-B0F7-5BC8AD0104DC}" type="presParOf" srcId="{A9E88B97-095F-4CC2-9545-647A2621DF67}" destId="{3ED01646-9ED9-44BF-8F18-EE860C524998}" srcOrd="2" destOrd="0" presId="urn:microsoft.com/office/officeart/2017/3/layout/DropPinTimeline"/>
    <dgm:cxn modelId="{3E6E33CF-064B-4817-AAA3-9242C8A866B5}" type="presParOf" srcId="{A9E88B97-095F-4CC2-9545-647A2621DF67}" destId="{9A7C4BC5-8408-4A9F-95F6-2C530BD76C90}" srcOrd="3" destOrd="0" presId="urn:microsoft.com/office/officeart/2017/3/layout/DropPinTimeline"/>
    <dgm:cxn modelId="{A44DCE0B-D41A-49E1-84D0-1CF1D99B41A8}" type="presParOf" srcId="{A9E88B97-095F-4CC2-9545-647A2621DF67}" destId="{7489FD9C-209C-450B-A153-25ECC5553CBF}" srcOrd="4" destOrd="0" presId="urn:microsoft.com/office/officeart/2017/3/layout/DropPinTimeline"/>
    <dgm:cxn modelId="{1086E405-12EE-4656-A41C-39DAC37EDF02}" type="presParOf" srcId="{A9E88B97-095F-4CC2-9545-647A2621DF67}" destId="{71D0D053-F4EE-4C9C-8A5B-995A0C4963AD}" srcOrd="5" destOrd="0" presId="urn:microsoft.com/office/officeart/2017/3/layout/DropPinTimeline"/>
    <dgm:cxn modelId="{F035F670-39B0-4D43-82BE-54C4419F787B}" type="presParOf" srcId="{DD1337DA-0D94-4BF8-B352-3B3EA06F55F0}" destId="{1214E832-189A-463D-AC30-630C019ABF74}" srcOrd="1" destOrd="0" presId="urn:microsoft.com/office/officeart/2017/3/layout/DropPinTimeline"/>
    <dgm:cxn modelId="{4BDD8829-7DD3-4AFA-AFAA-C698213DFFF6}" type="presParOf" srcId="{DD1337DA-0D94-4BF8-B352-3B3EA06F55F0}" destId="{C0D9AB06-9424-4F21-941D-B2FD6BC0B1F3}" srcOrd="2" destOrd="0" presId="urn:microsoft.com/office/officeart/2017/3/layout/DropPinTimeline"/>
    <dgm:cxn modelId="{BCF567F1-CA22-47AF-BF00-31F9394B2C7B}" type="presParOf" srcId="{C0D9AB06-9424-4F21-941D-B2FD6BC0B1F3}" destId="{9E1F0F25-A574-46F8-B923-19F0E1C4BCD8}" srcOrd="0" destOrd="0" presId="urn:microsoft.com/office/officeart/2017/3/layout/DropPinTimeline"/>
    <dgm:cxn modelId="{7057CD71-615D-4CCC-BA6B-1CA220D3D0E3}" type="presParOf" srcId="{C0D9AB06-9424-4F21-941D-B2FD6BC0B1F3}" destId="{78703C32-8BBE-423C-8310-57DA8CF5661C}" srcOrd="1" destOrd="0" presId="urn:microsoft.com/office/officeart/2017/3/layout/DropPinTimeline"/>
    <dgm:cxn modelId="{DAD9357A-5F87-4AAE-A1BF-7EC9F6B227EB}" type="presParOf" srcId="{78703C32-8BBE-423C-8310-57DA8CF5661C}" destId="{028C7F30-E954-4858-8394-A254126D3936}" srcOrd="0" destOrd="0" presId="urn:microsoft.com/office/officeart/2017/3/layout/DropPinTimeline"/>
    <dgm:cxn modelId="{418E03D8-60D6-49CC-9911-DEA85132C967}" type="presParOf" srcId="{78703C32-8BBE-423C-8310-57DA8CF5661C}" destId="{2711D058-BAA7-47D4-A383-AC85BDB9C49A}" srcOrd="1" destOrd="0" presId="urn:microsoft.com/office/officeart/2017/3/layout/DropPinTimeline"/>
    <dgm:cxn modelId="{DAF64540-56A4-47CD-85E0-E98979ECEEAC}" type="presParOf" srcId="{C0D9AB06-9424-4F21-941D-B2FD6BC0B1F3}" destId="{3A41E69A-F56A-4583-B89C-B41BD4D77851}" srcOrd="2" destOrd="0" presId="urn:microsoft.com/office/officeart/2017/3/layout/DropPinTimeline"/>
    <dgm:cxn modelId="{D7DFEE64-D446-4681-B860-171A2EC6BF1F}" type="presParOf" srcId="{C0D9AB06-9424-4F21-941D-B2FD6BC0B1F3}" destId="{D47FC92B-725F-4F7A-A74D-33B323102A1B}" srcOrd="3" destOrd="0" presId="urn:microsoft.com/office/officeart/2017/3/layout/DropPinTimeline"/>
    <dgm:cxn modelId="{189A1EFD-1FED-42E1-96BC-2A1B717AEDCF}" type="presParOf" srcId="{C0D9AB06-9424-4F21-941D-B2FD6BC0B1F3}" destId="{1E2ADF36-0ED9-4D0B-9DA8-76AB8AD57A13}" srcOrd="4" destOrd="0" presId="urn:microsoft.com/office/officeart/2017/3/layout/DropPinTimeline"/>
    <dgm:cxn modelId="{BEABDC66-188A-4490-9C74-D53142898D5E}" type="presParOf" srcId="{C0D9AB06-9424-4F21-941D-B2FD6BC0B1F3}" destId="{B2EBC471-2C26-45FE-A994-06E152CC747D}" srcOrd="5" destOrd="0" presId="urn:microsoft.com/office/officeart/2017/3/layout/DropPinTimeline"/>
    <dgm:cxn modelId="{B5F69730-053E-4B06-A853-37CA83FDD0E0}" type="presParOf" srcId="{DD1337DA-0D94-4BF8-B352-3B3EA06F55F0}" destId="{37249E8C-1550-4EB6-930E-D5E0E2376661}" srcOrd="3" destOrd="0" presId="urn:microsoft.com/office/officeart/2017/3/layout/DropPinTimeline"/>
    <dgm:cxn modelId="{60005AFE-25F4-4CFC-AAB5-E1E68A8C4FDC}" type="presParOf" srcId="{DD1337DA-0D94-4BF8-B352-3B3EA06F55F0}" destId="{9D5F1A08-E877-4B58-96C8-2FD292B3B116}" srcOrd="4" destOrd="0" presId="urn:microsoft.com/office/officeart/2017/3/layout/DropPinTimeline"/>
    <dgm:cxn modelId="{F97670B6-A7F8-4D3A-9CF9-4D7AA233B205}" type="presParOf" srcId="{9D5F1A08-E877-4B58-96C8-2FD292B3B116}" destId="{5351E25D-2D36-4E5D-928D-E3CB91C6F58C}" srcOrd="0" destOrd="0" presId="urn:microsoft.com/office/officeart/2017/3/layout/DropPinTimeline"/>
    <dgm:cxn modelId="{E0F16534-40B6-4F20-8EDE-839FEC59A23E}" type="presParOf" srcId="{9D5F1A08-E877-4B58-96C8-2FD292B3B116}" destId="{73EE79CC-B076-4852-B0FB-12271328E0F1}" srcOrd="1" destOrd="0" presId="urn:microsoft.com/office/officeart/2017/3/layout/DropPinTimeline"/>
    <dgm:cxn modelId="{940A82C3-22A5-475D-BCEA-D2498170F439}" type="presParOf" srcId="{73EE79CC-B076-4852-B0FB-12271328E0F1}" destId="{36FB9A81-4B76-4345-B78F-BFC8502F0C48}" srcOrd="0" destOrd="0" presId="urn:microsoft.com/office/officeart/2017/3/layout/DropPinTimeline"/>
    <dgm:cxn modelId="{7754D8C8-F88C-44D7-B486-2874C8C31482}" type="presParOf" srcId="{73EE79CC-B076-4852-B0FB-12271328E0F1}" destId="{54E9787F-D270-4F42-9D4D-33FB0CF6F31C}" srcOrd="1" destOrd="0" presId="urn:microsoft.com/office/officeart/2017/3/layout/DropPinTimeline"/>
    <dgm:cxn modelId="{F25DADF1-F95D-4E29-8793-D7DF79400209}" type="presParOf" srcId="{9D5F1A08-E877-4B58-96C8-2FD292B3B116}" destId="{82BCA083-80C3-4058-9BD8-C46261DA9F8C}" srcOrd="2" destOrd="0" presId="urn:microsoft.com/office/officeart/2017/3/layout/DropPinTimeline"/>
    <dgm:cxn modelId="{690FAF62-084B-47D4-B78A-98EC4CB52DC7}" type="presParOf" srcId="{9D5F1A08-E877-4B58-96C8-2FD292B3B116}" destId="{C964CC5F-AD31-46FE-B950-6FB1958FE6E6}" srcOrd="3" destOrd="0" presId="urn:microsoft.com/office/officeart/2017/3/layout/DropPinTimeline"/>
    <dgm:cxn modelId="{C7CA1314-0236-4873-A8E6-809F622A5EAE}" type="presParOf" srcId="{9D5F1A08-E877-4B58-96C8-2FD292B3B116}" destId="{190034F2-01B6-4E29-94D7-2881B6E05652}" srcOrd="4" destOrd="0" presId="urn:microsoft.com/office/officeart/2017/3/layout/DropPinTimeline"/>
    <dgm:cxn modelId="{50AFCC46-5F6A-4913-B4AE-27A766370ADA}" type="presParOf" srcId="{9D5F1A08-E877-4B58-96C8-2FD292B3B116}" destId="{F29EE066-4B42-49B1-9BCF-2587B8F1C6E6}" srcOrd="5" destOrd="0" presId="urn:microsoft.com/office/officeart/2017/3/layout/DropPinTimeline"/>
    <dgm:cxn modelId="{8FDC8062-B9F0-4025-965E-F06216B40169}" type="presParOf" srcId="{DD1337DA-0D94-4BF8-B352-3B3EA06F55F0}" destId="{E00740D6-A999-4EC5-ACB4-36F64867B455}" srcOrd="5" destOrd="0" presId="urn:microsoft.com/office/officeart/2017/3/layout/DropPinTimeline"/>
    <dgm:cxn modelId="{CC383608-C0A0-4233-BFD9-B8BC562FF07B}" type="presParOf" srcId="{DD1337DA-0D94-4BF8-B352-3B3EA06F55F0}" destId="{C52EB1D6-C06E-4D8A-AA51-9B67D508AAC5}" srcOrd="6" destOrd="0" presId="urn:microsoft.com/office/officeart/2017/3/layout/DropPinTimeline"/>
    <dgm:cxn modelId="{A1B1EAE4-5306-4819-A387-56D94353610B}" type="presParOf" srcId="{C52EB1D6-C06E-4D8A-AA51-9B67D508AAC5}" destId="{C6D42D13-D27E-4C23-83FB-78B453DD8AFD}" srcOrd="0" destOrd="0" presId="urn:microsoft.com/office/officeart/2017/3/layout/DropPinTimeline"/>
    <dgm:cxn modelId="{642A9E2E-A7D0-4E55-84AF-FF95292B5596}" type="presParOf" srcId="{C52EB1D6-C06E-4D8A-AA51-9B67D508AAC5}" destId="{D7043949-B52C-4439-A68B-97637573302A}" srcOrd="1" destOrd="0" presId="urn:microsoft.com/office/officeart/2017/3/layout/DropPinTimeline"/>
    <dgm:cxn modelId="{964225CF-092B-4885-8877-667871D2F395}" type="presParOf" srcId="{D7043949-B52C-4439-A68B-97637573302A}" destId="{497C0507-5265-4765-BED6-DEDA1DD845E4}" srcOrd="0" destOrd="0" presId="urn:microsoft.com/office/officeart/2017/3/layout/DropPinTimeline"/>
    <dgm:cxn modelId="{A8D0B8D9-B014-4609-9472-40A9EF76F2B6}" type="presParOf" srcId="{D7043949-B52C-4439-A68B-97637573302A}" destId="{E864057E-4303-4002-B80D-D11CA3CA2CA8}" srcOrd="1" destOrd="0" presId="urn:microsoft.com/office/officeart/2017/3/layout/DropPinTimeline"/>
    <dgm:cxn modelId="{5DFDA863-BB4B-4629-A953-2822EAD3DA88}" type="presParOf" srcId="{C52EB1D6-C06E-4D8A-AA51-9B67D508AAC5}" destId="{0F5B47B6-1831-4C07-A88F-F21F0FEFDD7F}" srcOrd="2" destOrd="0" presId="urn:microsoft.com/office/officeart/2017/3/layout/DropPinTimeline"/>
    <dgm:cxn modelId="{129FB978-5F53-4317-9746-2097F0B796FA}" type="presParOf" srcId="{C52EB1D6-C06E-4D8A-AA51-9B67D508AAC5}" destId="{7B4C1FBC-9B7F-4A4F-9E8C-78F5D0BFDB2A}" srcOrd="3" destOrd="0" presId="urn:microsoft.com/office/officeart/2017/3/layout/DropPinTimeline"/>
    <dgm:cxn modelId="{A076A6CC-2206-4F99-BFE7-1BB3EAB3F022}" type="presParOf" srcId="{C52EB1D6-C06E-4D8A-AA51-9B67D508AAC5}" destId="{E5DBAF6F-9D48-4E6B-B5CD-0CDBCE26CB4A}" srcOrd="4" destOrd="0" presId="urn:microsoft.com/office/officeart/2017/3/layout/DropPinTimeline"/>
    <dgm:cxn modelId="{7D192FE6-9FB0-4E35-995A-D36370BE5FE6}" type="presParOf" srcId="{C52EB1D6-C06E-4D8A-AA51-9B67D508AAC5}" destId="{B9F2F34A-A1B3-40F5-84B3-E4C519AA02AF}"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54212-0E12-4E6A-8D96-2E1C2294D533}">
      <dsp:nvSpPr>
        <dsp:cNvPr id="0" name=""/>
        <dsp:cNvSpPr/>
      </dsp:nvSpPr>
      <dsp:spPr>
        <a:xfrm>
          <a:off x="283558" y="0"/>
          <a:ext cx="2638559" cy="195112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It increases focus and attention. Grades Improve. Less office referrals. Decreases behavioral issues</a:t>
          </a:r>
        </a:p>
      </dsp:txBody>
      <dsp:txXfrm>
        <a:off x="340705" y="57147"/>
        <a:ext cx="2524265" cy="1836831"/>
      </dsp:txXfrm>
    </dsp:sp>
    <dsp:sp modelId="{70CC6D7D-AAC9-41AD-80E8-69B5A76E21BE}">
      <dsp:nvSpPr>
        <dsp:cNvPr id="0" name=""/>
        <dsp:cNvSpPr/>
      </dsp:nvSpPr>
      <dsp:spPr>
        <a:xfrm>
          <a:off x="3231224" y="771112"/>
          <a:ext cx="744667" cy="40890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31224" y="852892"/>
        <a:ext cx="621997" cy="245340"/>
      </dsp:txXfrm>
    </dsp:sp>
    <dsp:sp modelId="{06A96874-C9F1-4742-BCC9-D2FAF8DE5AEA}">
      <dsp:nvSpPr>
        <dsp:cNvPr id="0" name=""/>
        <dsp:cNvSpPr/>
      </dsp:nvSpPr>
      <dsp:spPr>
        <a:xfrm>
          <a:off x="4327150" y="0"/>
          <a:ext cx="2660636" cy="1951125"/>
        </a:xfrm>
        <a:prstGeom prst="roundRect">
          <a:avLst>
            <a:gd name="adj" fmla="val 10000"/>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Action Based Learning areas are a reprieve from the traditional sedentary learning environment. </a:t>
          </a:r>
        </a:p>
      </dsp:txBody>
      <dsp:txXfrm>
        <a:off x="4384297" y="57147"/>
        <a:ext cx="2546342" cy="1836831"/>
      </dsp:txXfrm>
    </dsp:sp>
    <dsp:sp modelId="{528983BA-B1A0-450D-BDE6-043926401C16}">
      <dsp:nvSpPr>
        <dsp:cNvPr id="0" name=""/>
        <dsp:cNvSpPr/>
      </dsp:nvSpPr>
      <dsp:spPr>
        <a:xfrm rot="34579">
          <a:off x="7262715" y="790591"/>
          <a:ext cx="662401" cy="408900"/>
        </a:xfrm>
        <a:prstGeom prst="rightArrow">
          <a:avLst>
            <a:gd name="adj1" fmla="val 60000"/>
            <a:gd name="adj2" fmla="val 5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62718" y="871754"/>
        <a:ext cx="539731" cy="245340"/>
      </dsp:txXfrm>
    </dsp:sp>
    <dsp:sp modelId="{9A148F43-885F-4C9A-BD7D-2E2A1231F6D1}">
      <dsp:nvSpPr>
        <dsp:cNvPr id="0" name=""/>
        <dsp:cNvSpPr/>
      </dsp:nvSpPr>
      <dsp:spPr>
        <a:xfrm>
          <a:off x="8237536" y="39280"/>
          <a:ext cx="2650067" cy="1951125"/>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It makes learning fun, students eager to come to class. </a:t>
          </a:r>
        </a:p>
      </dsp:txBody>
      <dsp:txXfrm>
        <a:off x="8294683" y="96427"/>
        <a:ext cx="2535773" cy="1836831"/>
      </dsp:txXfrm>
    </dsp:sp>
    <dsp:sp modelId="{54DDA589-9973-4A87-97B9-06B476295745}">
      <dsp:nvSpPr>
        <dsp:cNvPr id="0" name=""/>
        <dsp:cNvSpPr/>
      </dsp:nvSpPr>
      <dsp:spPr>
        <a:xfrm rot="6932946">
          <a:off x="8769831" y="2087157"/>
          <a:ext cx="364821" cy="408900"/>
        </a:xfrm>
        <a:prstGeom prst="rightArrow">
          <a:avLst>
            <a:gd name="adj1" fmla="val 60000"/>
            <a:gd name="adj2" fmla="val 5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8853172" y="2114548"/>
        <a:ext cx="245340" cy="255375"/>
      </dsp:txXfrm>
    </dsp:sp>
    <dsp:sp modelId="{EC213BB3-4F19-4EF2-AB76-BF51D2B3EA5F}">
      <dsp:nvSpPr>
        <dsp:cNvPr id="0" name=""/>
        <dsp:cNvSpPr/>
      </dsp:nvSpPr>
      <dsp:spPr>
        <a:xfrm>
          <a:off x="6992650" y="2611439"/>
          <a:ext cx="2651765" cy="2011679"/>
        </a:xfrm>
        <a:prstGeom prst="roundRect">
          <a:avLst>
            <a:gd name="adj" fmla="val 10000"/>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Research tells us we can use purposeful movement to fill in and strengthen developmental gaps. We are providing students an advantage to learning. </a:t>
          </a:r>
        </a:p>
      </dsp:txBody>
      <dsp:txXfrm>
        <a:off x="7051570" y="2670359"/>
        <a:ext cx="2533925" cy="1893839"/>
      </dsp:txXfrm>
    </dsp:sp>
    <dsp:sp modelId="{F6C4D9AE-A4CB-454A-873C-5DAC3EAE7BAB}">
      <dsp:nvSpPr>
        <dsp:cNvPr id="0" name=""/>
        <dsp:cNvSpPr/>
      </dsp:nvSpPr>
      <dsp:spPr>
        <a:xfrm rot="10800000">
          <a:off x="5346287" y="3412743"/>
          <a:ext cx="779192" cy="408900"/>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468957" y="3494523"/>
        <a:ext cx="656522" cy="245340"/>
      </dsp:txXfrm>
    </dsp:sp>
    <dsp:sp modelId="{4557B67F-A866-4A87-B118-3057528666EA}">
      <dsp:nvSpPr>
        <dsp:cNvPr id="0" name=""/>
        <dsp:cNvSpPr/>
      </dsp:nvSpPr>
      <dsp:spPr>
        <a:xfrm>
          <a:off x="2511172" y="2611439"/>
          <a:ext cx="2651765" cy="2011679"/>
        </a:xfrm>
        <a:prstGeom prst="roundRect">
          <a:avLst>
            <a:gd name="adj" fmla="val 10000"/>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We are impacting the lives of children!</a:t>
          </a:r>
        </a:p>
      </dsp:txBody>
      <dsp:txXfrm>
        <a:off x="2570092" y="2670359"/>
        <a:ext cx="2533925" cy="1893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3F19A-A782-4E5A-9625-093D1EDAA0BB}">
      <dsp:nvSpPr>
        <dsp:cNvPr id="0" name=""/>
        <dsp:cNvSpPr/>
      </dsp:nvSpPr>
      <dsp:spPr>
        <a:xfrm>
          <a:off x="0" y="2824956"/>
          <a:ext cx="6797675"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6F35A2C6-D52B-4D0D-A568-29C7D5CB9D78}">
      <dsp:nvSpPr>
        <dsp:cNvPr id="0" name=""/>
        <dsp:cNvSpPr/>
      </dsp:nvSpPr>
      <dsp:spPr>
        <a:xfrm rot="8100000">
          <a:off x="84151" y="660027"/>
          <a:ext cx="397518" cy="397518"/>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20BABE-DBEE-4C24-BE16-E45AAEA3EDCA}">
      <dsp:nvSpPr>
        <dsp:cNvPr id="0" name=""/>
        <dsp:cNvSpPr/>
      </dsp:nvSpPr>
      <dsp:spPr>
        <a:xfrm>
          <a:off x="128312" y="704188"/>
          <a:ext cx="309197" cy="30919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ED01646-9ED9-44BF-8F18-EE860C524998}">
      <dsp:nvSpPr>
        <dsp:cNvPr id="0" name=""/>
        <dsp:cNvSpPr/>
      </dsp:nvSpPr>
      <dsp:spPr>
        <a:xfrm>
          <a:off x="563998" y="1152582"/>
          <a:ext cx="2168180" cy="167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Total Skyward Referrals: 374</a:t>
          </a:r>
        </a:p>
        <a:p>
          <a:pPr marL="0" lvl="0" indent="0" algn="l" defTabSz="533400">
            <a:lnSpc>
              <a:spcPct val="90000"/>
            </a:lnSpc>
            <a:spcBef>
              <a:spcPct val="0"/>
            </a:spcBef>
            <a:spcAft>
              <a:spcPct val="35000"/>
            </a:spcAft>
            <a:buNone/>
          </a:pPr>
          <a:r>
            <a:rPr lang="en-US" sz="1200" kern="1200"/>
            <a:t>Most Common Referral: Safety Rule Violation &amp; Mutual Combat</a:t>
          </a:r>
        </a:p>
        <a:p>
          <a:pPr marL="0" lvl="0" indent="0" algn="l" defTabSz="533400">
            <a:lnSpc>
              <a:spcPct val="90000"/>
            </a:lnSpc>
            <a:spcBef>
              <a:spcPct val="0"/>
            </a:spcBef>
            <a:spcAft>
              <a:spcPct val="35000"/>
            </a:spcAft>
            <a:buNone/>
          </a:pPr>
          <a:r>
            <a:rPr lang="en-US" sz="1200" kern="1200"/>
            <a:t>Most Common Action: ISS/School Based Strategies</a:t>
          </a:r>
        </a:p>
      </dsp:txBody>
      <dsp:txXfrm>
        <a:off x="563998" y="1152582"/>
        <a:ext cx="2168180" cy="1672373"/>
      </dsp:txXfrm>
    </dsp:sp>
    <dsp:sp modelId="{9A7C4BC5-8408-4A9F-95F6-2C530BD76C90}">
      <dsp:nvSpPr>
        <dsp:cNvPr id="0" name=""/>
        <dsp:cNvSpPr/>
      </dsp:nvSpPr>
      <dsp:spPr>
        <a:xfrm>
          <a:off x="563998" y="564991"/>
          <a:ext cx="2168180" cy="587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rtl="0">
            <a:lnSpc>
              <a:spcPct val="90000"/>
            </a:lnSpc>
            <a:spcBef>
              <a:spcPct val="0"/>
            </a:spcBef>
            <a:spcAft>
              <a:spcPct val="35000"/>
            </a:spcAft>
            <a:buNone/>
            <a:defRPr b="1"/>
          </a:pPr>
          <a:r>
            <a:rPr lang="en-US" sz="1600" kern="1200"/>
            <a:t>2019 </a:t>
          </a:r>
          <a:r>
            <a:rPr lang="en-US" sz="1600" kern="1200">
              <a:latin typeface="Bookman Old Style" panose="020F0302020204030204"/>
            </a:rPr>
            <a:t>–</a:t>
          </a:r>
          <a:r>
            <a:rPr lang="en-US" sz="1600" kern="1200"/>
            <a:t>20</a:t>
          </a:r>
          <a:r>
            <a:rPr lang="en-US" sz="1600" kern="1200">
              <a:latin typeface="Bookman Old Style" panose="020F0302020204030204"/>
            </a:rPr>
            <a:t> </a:t>
          </a:r>
          <a:r>
            <a:rPr lang="en-US" sz="1600" b="0" kern="1200">
              <a:latin typeface="Bookman Old Style" panose="020F0302020204030204"/>
            </a:rPr>
            <a:t>(1st year of ABL on campus)</a:t>
          </a:r>
          <a:endParaRPr lang="en-US" sz="1600" b="0" kern="1200"/>
        </a:p>
      </dsp:txBody>
      <dsp:txXfrm>
        <a:off x="563998" y="564991"/>
        <a:ext cx="2168180" cy="587590"/>
      </dsp:txXfrm>
    </dsp:sp>
    <dsp:sp modelId="{7489FD9C-209C-450B-A153-25ECC5553CBF}">
      <dsp:nvSpPr>
        <dsp:cNvPr id="0" name=""/>
        <dsp:cNvSpPr/>
      </dsp:nvSpPr>
      <dsp:spPr>
        <a:xfrm>
          <a:off x="282910" y="1152582"/>
          <a:ext cx="0" cy="1672373"/>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4A6607E-9A4B-4D4B-A6EE-031B85F657E6}">
      <dsp:nvSpPr>
        <dsp:cNvPr id="0" name=""/>
        <dsp:cNvSpPr/>
      </dsp:nvSpPr>
      <dsp:spPr>
        <a:xfrm>
          <a:off x="245021" y="2772072"/>
          <a:ext cx="101191" cy="105766"/>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C7F30-E954-4858-8394-A254126D3936}">
      <dsp:nvSpPr>
        <dsp:cNvPr id="0" name=""/>
        <dsp:cNvSpPr/>
      </dsp:nvSpPr>
      <dsp:spPr>
        <a:xfrm rot="18900000">
          <a:off x="1438709" y="4592365"/>
          <a:ext cx="397518" cy="397518"/>
        </a:xfrm>
        <a:prstGeom prst="teardrop">
          <a:avLst>
            <a:gd name="adj" fmla="val 115000"/>
          </a:avLst>
        </a:prstGeom>
        <a:solidFill>
          <a:schemeClr val="accent2">
            <a:hueOff val="11784"/>
            <a:satOff val="-11496"/>
            <a:lumOff val="-589"/>
            <a:alphaOff val="0"/>
          </a:schemeClr>
        </a:solidFill>
        <a:ln w="15875" cap="flat" cmpd="sng" algn="ctr">
          <a:solidFill>
            <a:schemeClr val="accent2">
              <a:hueOff val="11784"/>
              <a:satOff val="-11496"/>
              <a:lumOff val="-5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1D058-BAA7-47D4-A383-AC85BDB9C49A}">
      <dsp:nvSpPr>
        <dsp:cNvPr id="0" name=""/>
        <dsp:cNvSpPr/>
      </dsp:nvSpPr>
      <dsp:spPr>
        <a:xfrm>
          <a:off x="1482869" y="4636526"/>
          <a:ext cx="309197" cy="30919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A41E69A-F56A-4583-B89C-B41BD4D77851}">
      <dsp:nvSpPr>
        <dsp:cNvPr id="0" name=""/>
        <dsp:cNvSpPr/>
      </dsp:nvSpPr>
      <dsp:spPr>
        <a:xfrm>
          <a:off x="1918556" y="2824956"/>
          <a:ext cx="2168180" cy="167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COVID School Year</a:t>
          </a:r>
        </a:p>
        <a:p>
          <a:pPr marL="0" lvl="0" indent="0" algn="l" defTabSz="533400">
            <a:lnSpc>
              <a:spcPct val="90000"/>
            </a:lnSpc>
            <a:spcBef>
              <a:spcPct val="0"/>
            </a:spcBef>
            <a:spcAft>
              <a:spcPct val="35000"/>
            </a:spcAft>
            <a:buNone/>
          </a:pPr>
          <a:r>
            <a:rPr lang="en-US" sz="1200" kern="1200"/>
            <a:t>Total Skyward Referrals</a:t>
          </a:r>
        </a:p>
      </dsp:txBody>
      <dsp:txXfrm>
        <a:off x="1918556" y="2824956"/>
        <a:ext cx="2168180" cy="1672373"/>
      </dsp:txXfrm>
    </dsp:sp>
    <dsp:sp modelId="{D47FC92B-725F-4F7A-A74D-33B323102A1B}">
      <dsp:nvSpPr>
        <dsp:cNvPr id="0" name=""/>
        <dsp:cNvSpPr/>
      </dsp:nvSpPr>
      <dsp:spPr>
        <a:xfrm>
          <a:off x="1918556" y="4497329"/>
          <a:ext cx="2168180" cy="587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2020-2021</a:t>
          </a:r>
        </a:p>
      </dsp:txBody>
      <dsp:txXfrm>
        <a:off x="1918556" y="4497329"/>
        <a:ext cx="2168180" cy="587590"/>
      </dsp:txXfrm>
    </dsp:sp>
    <dsp:sp modelId="{1E2ADF36-0ED9-4D0B-9DA8-76AB8AD57A13}">
      <dsp:nvSpPr>
        <dsp:cNvPr id="0" name=""/>
        <dsp:cNvSpPr/>
      </dsp:nvSpPr>
      <dsp:spPr>
        <a:xfrm>
          <a:off x="1637468" y="2824956"/>
          <a:ext cx="0" cy="1672373"/>
        </a:xfrm>
        <a:prstGeom prst="line">
          <a:avLst/>
        </a:prstGeom>
        <a:noFill/>
        <a:ln w="12700" cap="flat" cmpd="sng" algn="ctr">
          <a:solidFill>
            <a:schemeClr val="accent2">
              <a:hueOff val="11784"/>
              <a:satOff val="-11496"/>
              <a:lumOff val="-589"/>
              <a:alphaOff val="0"/>
            </a:schemeClr>
          </a:solidFill>
          <a:prstDash val="dash"/>
        </a:ln>
        <a:effectLst/>
      </dsp:spPr>
      <dsp:style>
        <a:lnRef idx="1">
          <a:scrgbClr r="0" g="0" b="0"/>
        </a:lnRef>
        <a:fillRef idx="0">
          <a:scrgbClr r="0" g="0" b="0"/>
        </a:fillRef>
        <a:effectRef idx="0">
          <a:scrgbClr r="0" g="0" b="0"/>
        </a:effectRef>
        <a:fontRef idx="minor"/>
      </dsp:style>
    </dsp:sp>
    <dsp:sp modelId="{9E1F0F25-A574-46F8-B923-19F0E1C4BCD8}">
      <dsp:nvSpPr>
        <dsp:cNvPr id="0" name=""/>
        <dsp:cNvSpPr/>
      </dsp:nvSpPr>
      <dsp:spPr>
        <a:xfrm>
          <a:off x="1599579" y="2772072"/>
          <a:ext cx="101191" cy="105766"/>
        </a:xfrm>
        <a:prstGeom prst="ellipse">
          <a:avLst/>
        </a:prstGeom>
        <a:solidFill>
          <a:schemeClr val="accent2">
            <a:hueOff val="11784"/>
            <a:satOff val="-11496"/>
            <a:lumOff val="-589"/>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FB9A81-4B76-4345-B78F-BFC8502F0C48}">
      <dsp:nvSpPr>
        <dsp:cNvPr id="0" name=""/>
        <dsp:cNvSpPr/>
      </dsp:nvSpPr>
      <dsp:spPr>
        <a:xfrm rot="8100000">
          <a:off x="2793266" y="660027"/>
          <a:ext cx="397518" cy="397518"/>
        </a:xfrm>
        <a:prstGeom prst="teardrop">
          <a:avLst>
            <a:gd name="adj" fmla="val 115000"/>
          </a:avLst>
        </a:prstGeom>
        <a:solidFill>
          <a:schemeClr val="accent2">
            <a:hueOff val="23569"/>
            <a:satOff val="-22991"/>
            <a:lumOff val="-1177"/>
            <a:alphaOff val="0"/>
          </a:schemeClr>
        </a:solidFill>
        <a:ln w="15875" cap="flat" cmpd="sng" algn="ctr">
          <a:solidFill>
            <a:schemeClr val="accent2">
              <a:hueOff val="23569"/>
              <a:satOff val="-22991"/>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E9787F-D270-4F42-9D4D-33FB0CF6F31C}">
      <dsp:nvSpPr>
        <dsp:cNvPr id="0" name=""/>
        <dsp:cNvSpPr/>
      </dsp:nvSpPr>
      <dsp:spPr>
        <a:xfrm>
          <a:off x="2837427" y="704188"/>
          <a:ext cx="309197" cy="30919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82BCA083-80C3-4058-9BD8-C46261DA9F8C}">
      <dsp:nvSpPr>
        <dsp:cNvPr id="0" name=""/>
        <dsp:cNvSpPr/>
      </dsp:nvSpPr>
      <dsp:spPr>
        <a:xfrm>
          <a:off x="3273114" y="1152582"/>
          <a:ext cx="2168180" cy="167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Total Skyward Referrals: 52</a:t>
          </a:r>
        </a:p>
        <a:p>
          <a:pPr marL="0" lvl="0" indent="0" algn="l" defTabSz="533400">
            <a:lnSpc>
              <a:spcPct val="90000"/>
            </a:lnSpc>
            <a:spcBef>
              <a:spcPct val="0"/>
            </a:spcBef>
            <a:spcAft>
              <a:spcPct val="35000"/>
            </a:spcAft>
            <a:buNone/>
          </a:pPr>
          <a:r>
            <a:rPr lang="en-US" sz="1200" kern="1200"/>
            <a:t>Most Common Referral: Disruptive Behavior</a:t>
          </a:r>
        </a:p>
        <a:p>
          <a:pPr marL="0" lvl="0" indent="0" algn="l" defTabSz="533400">
            <a:lnSpc>
              <a:spcPct val="90000"/>
            </a:lnSpc>
            <a:spcBef>
              <a:spcPct val="0"/>
            </a:spcBef>
            <a:spcAft>
              <a:spcPct val="35000"/>
            </a:spcAft>
            <a:buNone/>
          </a:pPr>
          <a:r>
            <a:rPr lang="en-US" sz="1200" kern="1200"/>
            <a:t>Most Common Action: Restorative Conference/Parent Conference</a:t>
          </a:r>
        </a:p>
        <a:p>
          <a:pPr marL="0" lvl="0" indent="0" algn="l" defTabSz="533400">
            <a:lnSpc>
              <a:spcPct val="90000"/>
            </a:lnSpc>
            <a:spcBef>
              <a:spcPct val="0"/>
            </a:spcBef>
            <a:spcAft>
              <a:spcPct val="35000"/>
            </a:spcAft>
            <a:buNone/>
          </a:pPr>
          <a:r>
            <a:rPr lang="en-US" sz="1200" i="1" kern="1200"/>
            <a:t>As of 2/01/22</a:t>
          </a:r>
          <a:endParaRPr lang="en-US" sz="1200" i="0" kern="1200"/>
        </a:p>
      </dsp:txBody>
      <dsp:txXfrm>
        <a:off x="3273114" y="1152582"/>
        <a:ext cx="2168180" cy="1672373"/>
      </dsp:txXfrm>
    </dsp:sp>
    <dsp:sp modelId="{C964CC5F-AD31-46FE-B950-6FB1958FE6E6}">
      <dsp:nvSpPr>
        <dsp:cNvPr id="0" name=""/>
        <dsp:cNvSpPr/>
      </dsp:nvSpPr>
      <dsp:spPr>
        <a:xfrm>
          <a:off x="3273114" y="564991"/>
          <a:ext cx="2168180" cy="587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2021-22</a:t>
          </a:r>
        </a:p>
      </dsp:txBody>
      <dsp:txXfrm>
        <a:off x="3273114" y="564991"/>
        <a:ext cx="2168180" cy="587590"/>
      </dsp:txXfrm>
    </dsp:sp>
    <dsp:sp modelId="{190034F2-01B6-4E29-94D7-2881B6E05652}">
      <dsp:nvSpPr>
        <dsp:cNvPr id="0" name=""/>
        <dsp:cNvSpPr/>
      </dsp:nvSpPr>
      <dsp:spPr>
        <a:xfrm>
          <a:off x="2992026" y="1152582"/>
          <a:ext cx="0" cy="1672373"/>
        </a:xfrm>
        <a:prstGeom prst="line">
          <a:avLst/>
        </a:prstGeom>
        <a:noFill/>
        <a:ln w="12700" cap="flat" cmpd="sng" algn="ctr">
          <a:solidFill>
            <a:schemeClr val="accent2">
              <a:hueOff val="23569"/>
              <a:satOff val="-22991"/>
              <a:lumOff val="-1177"/>
              <a:alphaOff val="0"/>
            </a:schemeClr>
          </a:solidFill>
          <a:prstDash val="dash"/>
        </a:ln>
        <a:effectLst/>
      </dsp:spPr>
      <dsp:style>
        <a:lnRef idx="1">
          <a:scrgbClr r="0" g="0" b="0"/>
        </a:lnRef>
        <a:fillRef idx="0">
          <a:scrgbClr r="0" g="0" b="0"/>
        </a:fillRef>
        <a:effectRef idx="0">
          <a:scrgbClr r="0" g="0" b="0"/>
        </a:effectRef>
        <a:fontRef idx="minor"/>
      </dsp:style>
    </dsp:sp>
    <dsp:sp modelId="{5351E25D-2D36-4E5D-928D-E3CB91C6F58C}">
      <dsp:nvSpPr>
        <dsp:cNvPr id="0" name=""/>
        <dsp:cNvSpPr/>
      </dsp:nvSpPr>
      <dsp:spPr>
        <a:xfrm>
          <a:off x="2954137" y="2772072"/>
          <a:ext cx="101191" cy="105766"/>
        </a:xfrm>
        <a:prstGeom prst="ellipse">
          <a:avLst/>
        </a:prstGeom>
        <a:solidFill>
          <a:schemeClr val="accent2">
            <a:hueOff val="23569"/>
            <a:satOff val="-22991"/>
            <a:lumOff val="-1177"/>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7C0507-5265-4765-BED6-DEDA1DD845E4}">
      <dsp:nvSpPr>
        <dsp:cNvPr id="0" name=""/>
        <dsp:cNvSpPr/>
      </dsp:nvSpPr>
      <dsp:spPr>
        <a:xfrm rot="18900000">
          <a:off x="4147824" y="4592365"/>
          <a:ext cx="397518" cy="397518"/>
        </a:xfrm>
        <a:prstGeom prst="teardrop">
          <a:avLst>
            <a:gd name="adj" fmla="val 115000"/>
          </a:avLst>
        </a:prstGeom>
        <a:solidFill>
          <a:schemeClr val="accent2">
            <a:hueOff val="35353"/>
            <a:satOff val="-34487"/>
            <a:lumOff val="-1766"/>
            <a:alphaOff val="0"/>
          </a:schemeClr>
        </a:solidFill>
        <a:ln w="15875" cap="flat" cmpd="sng" algn="ctr">
          <a:solidFill>
            <a:schemeClr val="accent2">
              <a:hueOff val="35353"/>
              <a:satOff val="-34487"/>
              <a:lumOff val="-17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64057E-4303-4002-B80D-D11CA3CA2CA8}">
      <dsp:nvSpPr>
        <dsp:cNvPr id="0" name=""/>
        <dsp:cNvSpPr/>
      </dsp:nvSpPr>
      <dsp:spPr>
        <a:xfrm>
          <a:off x="4191985" y="4636526"/>
          <a:ext cx="309197" cy="309197"/>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0F5B47B6-1831-4C07-A88F-F21F0FEFDD7F}">
      <dsp:nvSpPr>
        <dsp:cNvPr id="0" name=""/>
        <dsp:cNvSpPr/>
      </dsp:nvSpPr>
      <dsp:spPr>
        <a:xfrm>
          <a:off x="4627672" y="2824956"/>
          <a:ext cx="2168180" cy="167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i="1" kern="1200"/>
            <a:t>Total Skyward Referrals:26</a:t>
          </a:r>
          <a:endParaRPr lang="en-US" sz="1200" i="0" kern="1200"/>
        </a:p>
        <a:p>
          <a:pPr marL="0" lvl="0" indent="0" algn="l" defTabSz="533400">
            <a:lnSpc>
              <a:spcPct val="90000"/>
            </a:lnSpc>
            <a:spcBef>
              <a:spcPct val="0"/>
            </a:spcBef>
            <a:spcAft>
              <a:spcPct val="35000"/>
            </a:spcAft>
            <a:buNone/>
          </a:pPr>
          <a:r>
            <a:rPr lang="en-US" sz="1200" i="1" kern="1200"/>
            <a:t>Most Common Referral:</a:t>
          </a:r>
        </a:p>
        <a:p>
          <a:pPr marL="0" lvl="0" indent="0" algn="l" defTabSz="533400">
            <a:lnSpc>
              <a:spcPct val="90000"/>
            </a:lnSpc>
            <a:spcBef>
              <a:spcPct val="0"/>
            </a:spcBef>
            <a:spcAft>
              <a:spcPct val="35000"/>
            </a:spcAft>
            <a:buNone/>
          </a:pPr>
          <a:r>
            <a:rPr lang="en-US" sz="1200" i="1" kern="1200"/>
            <a:t> Inappropriate Physical Contact</a:t>
          </a:r>
        </a:p>
        <a:p>
          <a:pPr marL="0" lvl="0" indent="0" algn="l" defTabSz="533400">
            <a:lnSpc>
              <a:spcPct val="90000"/>
            </a:lnSpc>
            <a:spcBef>
              <a:spcPct val="0"/>
            </a:spcBef>
            <a:spcAft>
              <a:spcPct val="35000"/>
            </a:spcAft>
            <a:buNone/>
          </a:pPr>
          <a:r>
            <a:rPr lang="en-US" sz="1200" i="1" kern="1200"/>
            <a:t>Most Common Action: Contact with parent</a:t>
          </a:r>
        </a:p>
        <a:p>
          <a:pPr marL="0" lvl="0" indent="0" algn="l" defTabSz="533400">
            <a:lnSpc>
              <a:spcPct val="90000"/>
            </a:lnSpc>
            <a:spcBef>
              <a:spcPct val="0"/>
            </a:spcBef>
            <a:spcAft>
              <a:spcPct val="35000"/>
            </a:spcAft>
            <a:buNone/>
            <a:defRPr b="1"/>
          </a:pPr>
          <a:endParaRPr lang="en-US" sz="1200" i="0" kern="1200"/>
        </a:p>
      </dsp:txBody>
      <dsp:txXfrm>
        <a:off x="4627672" y="2824956"/>
        <a:ext cx="2168180" cy="1672373"/>
      </dsp:txXfrm>
    </dsp:sp>
    <dsp:sp modelId="{7B4C1FBC-9B7F-4A4F-9E8C-78F5D0BFDB2A}">
      <dsp:nvSpPr>
        <dsp:cNvPr id="0" name=""/>
        <dsp:cNvSpPr/>
      </dsp:nvSpPr>
      <dsp:spPr>
        <a:xfrm>
          <a:off x="4627672" y="4497329"/>
          <a:ext cx="2168180" cy="587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i="1" kern="1200"/>
            <a:t>2022-2023</a:t>
          </a:r>
          <a:endParaRPr lang="en-US" sz="1600" i="0" kern="1200"/>
        </a:p>
      </dsp:txBody>
      <dsp:txXfrm>
        <a:off x="4627672" y="4497329"/>
        <a:ext cx="2168180" cy="587590"/>
      </dsp:txXfrm>
    </dsp:sp>
    <dsp:sp modelId="{E5DBAF6F-9D48-4E6B-B5CD-0CDBCE26CB4A}">
      <dsp:nvSpPr>
        <dsp:cNvPr id="0" name=""/>
        <dsp:cNvSpPr/>
      </dsp:nvSpPr>
      <dsp:spPr>
        <a:xfrm>
          <a:off x="4346584" y="2824956"/>
          <a:ext cx="0" cy="1672373"/>
        </a:xfrm>
        <a:prstGeom prst="line">
          <a:avLst/>
        </a:prstGeom>
        <a:noFill/>
        <a:ln w="12700" cap="flat" cmpd="sng" algn="ctr">
          <a:solidFill>
            <a:schemeClr val="accent2">
              <a:hueOff val="35353"/>
              <a:satOff val="-34487"/>
              <a:lumOff val="-1766"/>
              <a:alphaOff val="0"/>
            </a:schemeClr>
          </a:solidFill>
          <a:prstDash val="dash"/>
        </a:ln>
        <a:effectLst/>
      </dsp:spPr>
      <dsp:style>
        <a:lnRef idx="1">
          <a:scrgbClr r="0" g="0" b="0"/>
        </a:lnRef>
        <a:fillRef idx="0">
          <a:scrgbClr r="0" g="0" b="0"/>
        </a:fillRef>
        <a:effectRef idx="0">
          <a:scrgbClr r="0" g="0" b="0"/>
        </a:effectRef>
        <a:fontRef idx="minor"/>
      </dsp:style>
    </dsp:sp>
    <dsp:sp modelId="{C6D42D13-D27E-4C23-83FB-78B453DD8AFD}">
      <dsp:nvSpPr>
        <dsp:cNvPr id="0" name=""/>
        <dsp:cNvSpPr/>
      </dsp:nvSpPr>
      <dsp:spPr>
        <a:xfrm>
          <a:off x="4308695" y="2772072"/>
          <a:ext cx="101191" cy="105766"/>
        </a:xfrm>
        <a:prstGeom prst="ellipse">
          <a:avLst/>
        </a:prstGeom>
        <a:solidFill>
          <a:schemeClr val="accent2">
            <a:hueOff val="35353"/>
            <a:satOff val="-34487"/>
            <a:lumOff val="-176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fortbend.sharepoint.com/teams/LegalService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84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Tracy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8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Tracy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05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Buckley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445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917c639ee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917c639ee_0_1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ea typeface="Calibri"/>
                <a:cs typeface="Calibri"/>
              </a:rPr>
              <a:t>Buckley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Ashley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559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917c639ee_0_1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917c639ee_0_1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ea typeface="Calibri"/>
                <a:cs typeface="Calibri"/>
              </a:rPr>
              <a:t>John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917c639ee_0_1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917c639ee_0_19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ea typeface="Calibri"/>
                <a:cs typeface="Calibri"/>
              </a:rPr>
              <a:t>John </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John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10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John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13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Buckley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030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John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8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Ashley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0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9453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1238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a:t>
            </a:r>
            <a:r>
              <a:rPr lang="en-US" b="0" dirty="0"/>
              <a:t>Allison </a:t>
            </a:r>
            <a:endParaRPr lang="en-US" b="0" dirty="0">
              <a:cs typeface="Calibri"/>
            </a:endParaRPr>
          </a:p>
          <a:p>
            <a:r>
              <a:rPr lang="en-US" b="1" dirty="0"/>
              <a:t>Time: </a:t>
            </a:r>
            <a:r>
              <a:rPr lang="en-US" b="0" dirty="0"/>
              <a:t>3 minute</a:t>
            </a:r>
            <a:endParaRPr lang="en-US"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dirty="0"/>
              <a:t>Our first goal during this school year was designing 6 Legislative Priorities, and SHAC has narrowed it down to these three. We hope that the BOT will take note of these LPs and possibly incorporate one or parts of these, into their BOT LP.  These are the measures that we the SHAC support, and encourage individuals to advocate for.  Reaching out to our representatives was encouraged to all the SHAC members and guests.  Being involved in the legislative process is important.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2544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61</a:t>
            </a:fld>
            <a:endParaRPr lang="en-US"/>
          </a:p>
        </p:txBody>
      </p:sp>
    </p:spTree>
    <p:extLst>
      <p:ext uri="{BB962C8B-B14F-4D97-AF65-F5344CB8AC3E}">
        <p14:creationId xmlns:p14="http://schemas.microsoft.com/office/powerpoint/2010/main" val="308460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470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28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active lawsuits against the following districts: </a:t>
            </a:r>
          </a:p>
          <a:p>
            <a:endParaRPr lang="en-US" dirty="0"/>
          </a:p>
          <a:p>
            <a:pPr marL="171450" indent="-171450">
              <a:buFont typeface="Arial" panose="020B0604020202020204" pitchFamily="34" charset="0"/>
              <a:buChar char="•"/>
            </a:pPr>
            <a:r>
              <a:rPr lang="en-US" dirty="0"/>
              <a:t>Denton</a:t>
            </a:r>
          </a:p>
          <a:p>
            <a:pPr marL="171450" indent="-171450">
              <a:buFont typeface="Arial" panose="020B0604020202020204" pitchFamily="34" charset="0"/>
              <a:buChar char="•"/>
            </a:pPr>
            <a:r>
              <a:rPr lang="en-US" dirty="0"/>
              <a:t>Frisco</a:t>
            </a:r>
          </a:p>
          <a:p>
            <a:pPr marL="171450" indent="-171450">
              <a:buFont typeface="Arial" panose="020B0604020202020204" pitchFamily="34" charset="0"/>
              <a:buChar char="•"/>
            </a:pPr>
            <a:r>
              <a:rPr lang="en-US" dirty="0"/>
              <a:t>Dennison</a:t>
            </a:r>
          </a:p>
          <a:p>
            <a:pPr marL="171450" indent="-171450">
              <a:buFont typeface="Arial" panose="020B0604020202020204" pitchFamily="34" charset="0"/>
              <a:buChar char="•"/>
            </a:pPr>
            <a:r>
              <a:rPr lang="en-US" dirty="0"/>
              <a:t>Huffman</a:t>
            </a:r>
          </a:p>
          <a:p>
            <a:pPr marL="171450" indent="-171450">
              <a:buFont typeface="Arial" panose="020B0604020202020204" pitchFamily="34" charset="0"/>
              <a:buChar char="•"/>
            </a:pPr>
            <a:r>
              <a:rPr lang="en-US" dirty="0"/>
              <a:t>Hutto</a:t>
            </a:r>
          </a:p>
          <a:p>
            <a:pPr marL="171450" indent="-171450">
              <a:buFont typeface="Arial" panose="020B0604020202020204" pitchFamily="34" charset="0"/>
              <a:buChar char="•"/>
            </a:pPr>
            <a:r>
              <a:rPr lang="en-US" dirty="0"/>
              <a:t>Aledo </a:t>
            </a:r>
          </a:p>
          <a:p>
            <a:pPr marL="171450" indent="-171450">
              <a:buFont typeface="Arial" panose="020B0604020202020204" pitchFamily="34" charset="0"/>
              <a:buChar char="•"/>
            </a:pPr>
            <a:r>
              <a:rPr lang="en-US" dirty="0"/>
              <a:t>Castleberry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86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69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Buckley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630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778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94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669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532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339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effectLst/>
                <a:latin typeface="Calibri" panose="020F0502020204030204" pitchFamily="34" charset="0"/>
                <a:ea typeface="Calibri" panose="020F0502020204030204" pitchFamily="34" charset="0"/>
                <a:hlinkClick r:id="rId3"/>
              </a:rPr>
              <a:t>https://fortbend.sharepoint.com/teams/LegalServices</a:t>
            </a:r>
            <a:r>
              <a:rPr lang="en-US" sz="1800" dirty="0">
                <a:effectLst/>
                <a:latin typeface="Calibri" panose="020F0502020204030204" pitchFamily="34"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17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17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75</a:t>
            </a:fld>
            <a:endParaRPr lang="en-US"/>
          </a:p>
        </p:txBody>
      </p:sp>
    </p:spTree>
    <p:extLst>
      <p:ext uri="{BB962C8B-B14F-4D97-AF65-F5344CB8AC3E}">
        <p14:creationId xmlns:p14="http://schemas.microsoft.com/office/powerpoint/2010/main" val="3614217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78</a:t>
            </a:fld>
            <a:endParaRPr lang="en-US"/>
          </a:p>
        </p:txBody>
      </p:sp>
    </p:spTree>
    <p:extLst>
      <p:ext uri="{BB962C8B-B14F-4D97-AF65-F5344CB8AC3E}">
        <p14:creationId xmlns:p14="http://schemas.microsoft.com/office/powerpoint/2010/main" val="2763911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79</a:t>
            </a:fld>
            <a:endParaRPr lang="en-US"/>
          </a:p>
        </p:txBody>
      </p:sp>
    </p:spTree>
    <p:extLst>
      <p:ext uri="{BB962C8B-B14F-4D97-AF65-F5344CB8AC3E}">
        <p14:creationId xmlns:p14="http://schemas.microsoft.com/office/powerpoint/2010/main" val="403307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Ashley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079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80</a:t>
            </a:fld>
            <a:endParaRPr lang="en-US"/>
          </a:p>
        </p:txBody>
      </p:sp>
    </p:spTree>
    <p:extLst>
      <p:ext uri="{BB962C8B-B14F-4D97-AF65-F5344CB8AC3E}">
        <p14:creationId xmlns:p14="http://schemas.microsoft.com/office/powerpoint/2010/main" val="3949944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81</a:t>
            </a:fld>
            <a:endParaRPr lang="en-US"/>
          </a:p>
        </p:txBody>
      </p:sp>
    </p:spTree>
    <p:extLst>
      <p:ext uri="{BB962C8B-B14F-4D97-AF65-F5344CB8AC3E}">
        <p14:creationId xmlns:p14="http://schemas.microsoft.com/office/powerpoint/2010/main" val="111346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956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86</a:t>
            </a:fld>
            <a:endParaRPr lang="en-US"/>
          </a:p>
        </p:txBody>
      </p:sp>
    </p:spTree>
    <p:extLst>
      <p:ext uri="{BB962C8B-B14F-4D97-AF65-F5344CB8AC3E}">
        <p14:creationId xmlns:p14="http://schemas.microsoft.com/office/powerpoint/2010/main" val="1357450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87</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Ashley-</a:t>
            </a:r>
            <a:r>
              <a:rPr lang="en-US"/>
              <a:t>When you exercise, your body releases chemicals such as dopamine and endorphins in your brain that make you feel happy. Not only is your brain dumping out feel-good chemicals, but exercise also helps your brain get rid of chemicals that make you feel stressed and anxious.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11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Ashley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1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Ashley –We collaborate with our teachers to imbed meaningful moving within their lessons. This helps to keep students engaged and maximize their learning.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0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John-Gallery Walk-Movement in the classroom.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4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Tracy -</a:t>
            </a:r>
            <a:r>
              <a:rPr lang="en-US"/>
              <a:t>Discuss examples of foundations and their specific positive outcomes. A few example slides follow. </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2E2A3-0826-457F-88A2-A13DBBD9D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4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Present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19213"/>
            <a:ext cx="10515600" cy="1157287"/>
          </a:xfrm>
          <a:prstGeom prst="rect">
            <a:avLst/>
          </a:prstGeo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3688647"/>
            <a:ext cx="10515600" cy="465667"/>
          </a:xfrm>
          <a:prstGeom prst="rect">
            <a:avLst/>
          </a:prstGeom>
        </p:spPr>
        <p:txBody>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EC2A8F-A9B4-4210-9F28-0F86B8E83E9D}" type="slidenum">
              <a:rPr lang="en-US" smtClean="0"/>
              <a:t>‹#›</a:t>
            </a:fld>
            <a:endParaRPr lang="en-US"/>
          </a:p>
        </p:txBody>
      </p:sp>
    </p:spTree>
    <p:extLst>
      <p:ext uri="{BB962C8B-B14F-4D97-AF65-F5344CB8AC3E}">
        <p14:creationId xmlns:p14="http://schemas.microsoft.com/office/powerpoint/2010/main" val="3565796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35FB-A7D3-5AB4-5AD2-6E8087B4F2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930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60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46200"/>
            <a:ext cx="10515600" cy="1325563"/>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2933700"/>
            <a:ext cx="10515600" cy="32432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960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19213"/>
            <a:ext cx="10515600" cy="1157287"/>
          </a:xfrm>
          <a:prstGeom prst="rect">
            <a:avLst/>
          </a:prstGeo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2762250"/>
            <a:ext cx="10515600" cy="332740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EC2A8F-A9B4-4210-9F28-0F86B8E83E9D}" type="slidenum">
              <a:rPr lang="en-US" smtClean="0"/>
              <a:t>‹#›</a:t>
            </a:fld>
            <a:endParaRPr lang="en-US"/>
          </a:p>
        </p:txBody>
      </p:sp>
    </p:spTree>
    <p:extLst>
      <p:ext uri="{BB962C8B-B14F-4D97-AF65-F5344CB8AC3E}">
        <p14:creationId xmlns:p14="http://schemas.microsoft.com/office/powerpoint/2010/main" val="992845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519"/>
            <a:ext cx="10515600" cy="1108496"/>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2047745"/>
            <a:ext cx="5181600" cy="412921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047745"/>
            <a:ext cx="5181600" cy="412921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39DC5459-1009-CCB1-0E7B-1C27C66F1E71}"/>
              </a:ext>
            </a:extLst>
          </p:cNvPr>
          <p:cNvCxnSpPr/>
          <p:nvPr userDrawn="1"/>
        </p:nvCxnSpPr>
        <p:spPr>
          <a:xfrm>
            <a:off x="838200" y="1764407"/>
            <a:ext cx="10515600" cy="0"/>
          </a:xfrm>
          <a:prstGeom prst="line">
            <a:avLst/>
          </a:prstGeom>
          <a:ln w="9525">
            <a:solidFill>
              <a:srgbClr val="AE6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234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45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81919"/>
            <a:ext cx="10515600" cy="75708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8200" y="2324100"/>
            <a:ext cx="5157787" cy="704850"/>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267075"/>
            <a:ext cx="5157787" cy="2922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12" y="2324100"/>
            <a:ext cx="5183188" cy="704850"/>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267075"/>
            <a:ext cx="5183188" cy="2922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E4680608-5D3D-FB8F-FF7C-0723206D5C36}"/>
              </a:ext>
            </a:extLst>
          </p:cNvPr>
          <p:cNvCxnSpPr/>
          <p:nvPr userDrawn="1"/>
        </p:nvCxnSpPr>
        <p:spPr>
          <a:xfrm>
            <a:off x="838200" y="1764407"/>
            <a:ext cx="10515600" cy="0"/>
          </a:xfrm>
          <a:prstGeom prst="line">
            <a:avLst/>
          </a:prstGeom>
          <a:ln w="9525">
            <a:solidFill>
              <a:srgbClr val="AE6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20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599"/>
            <a:ext cx="3932237" cy="885825"/>
          </a:xfrm>
          <a:prstGeom prst="rect">
            <a:avLst/>
          </a:prstGeom>
        </p:spPr>
        <p:txBody>
          <a:bodyPr anchor="b"/>
          <a:lstStyle>
            <a:lvl1pPr>
              <a:defRPr sz="32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057775" y="1371600"/>
            <a:ext cx="6297613" cy="4705350"/>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466974"/>
            <a:ext cx="3932237" cy="3609975"/>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4235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F159-1A53-4240-849C-0BA9C7FBC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BF24B-D01F-4215-9513-2F90D6139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E21175-914E-4234-AC15-60A8D97C565B}"/>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5" name="Footer Placeholder 4">
            <a:extLst>
              <a:ext uri="{FF2B5EF4-FFF2-40B4-BE49-F238E27FC236}">
                <a16:creationId xmlns:a16="http://schemas.microsoft.com/office/drawing/2014/main" id="{7460A533-3935-463E-AECF-76D3B89EA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191D7-AE7A-49C0-B6BF-32649D885825}"/>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1253047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77BC-1072-402A-8749-04A3368391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8FEAD-0B32-4BBB-8AB4-EA2F240002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A4B96-3A09-4DFF-A705-9F71DF594CCB}"/>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5" name="Footer Placeholder 4">
            <a:extLst>
              <a:ext uri="{FF2B5EF4-FFF2-40B4-BE49-F238E27FC236}">
                <a16:creationId xmlns:a16="http://schemas.microsoft.com/office/drawing/2014/main" id="{24DF36AB-FF82-4CC9-91FE-06C9F93C8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CE0CB-C9BD-4C64-B355-2404FA27BA8A}"/>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3552433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9D166-118E-4EB8-B9F5-DDBD3DB252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37C74F-39C1-45BB-A543-898EFAEAA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8363C3-35EF-4C0E-A41C-C2A43352EE31}"/>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5" name="Footer Placeholder 4">
            <a:extLst>
              <a:ext uri="{FF2B5EF4-FFF2-40B4-BE49-F238E27FC236}">
                <a16:creationId xmlns:a16="http://schemas.microsoft.com/office/drawing/2014/main" id="{485A033C-9DA9-402C-B72E-430358C77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75FC2-8791-438B-B63E-04DCA5636722}"/>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2501285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1CA-0D81-45C1-8100-AFB8B1D05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03B34-847B-4F41-9565-4C093B63B7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32235-8066-4910-8F30-6D05B0718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B0FE2-019A-4FE7-86FA-83357F45F152}"/>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6" name="Footer Placeholder 5">
            <a:extLst>
              <a:ext uri="{FF2B5EF4-FFF2-40B4-BE49-F238E27FC236}">
                <a16:creationId xmlns:a16="http://schemas.microsoft.com/office/drawing/2014/main" id="{19E076FD-1E33-4418-9575-B4C2CF522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B136D-30D6-42D9-B801-284C08C53324}"/>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323587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1196-ED7A-45BB-B041-0F76E7D0B5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FE591-C14A-4996-A096-B46732E4D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7C944-28BF-447D-AA35-7B0DD8B771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EE723-5BBB-4EBF-A4CC-811435EBD6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00F953-7A11-4664-8A75-6EB6489AEC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13592-3E87-44F2-90BB-5DC8032671B5}"/>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8" name="Footer Placeholder 7">
            <a:extLst>
              <a:ext uri="{FF2B5EF4-FFF2-40B4-BE49-F238E27FC236}">
                <a16:creationId xmlns:a16="http://schemas.microsoft.com/office/drawing/2014/main" id="{5478B5D9-917C-47F6-970F-255F14633E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4CB69E-A4E2-403A-8AAE-C4647EE2BCB7}"/>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2025423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023F-F728-45D6-AF43-9D4C77151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AAE972-2563-45AB-A81B-F312DE154552}"/>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4" name="Footer Placeholder 3">
            <a:extLst>
              <a:ext uri="{FF2B5EF4-FFF2-40B4-BE49-F238E27FC236}">
                <a16:creationId xmlns:a16="http://schemas.microsoft.com/office/drawing/2014/main" id="{98948D82-CC49-445A-A10F-B0A799FBA5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955AFA-0E2A-4424-A9D3-003C73810D21}"/>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1949452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D4281-D465-4C90-914F-3E4321BB1F4A}"/>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3" name="Footer Placeholder 2">
            <a:extLst>
              <a:ext uri="{FF2B5EF4-FFF2-40B4-BE49-F238E27FC236}">
                <a16:creationId xmlns:a16="http://schemas.microsoft.com/office/drawing/2014/main" id="{D16721B2-E66A-4DEF-B036-6A254AF51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BB5B11-F28F-433F-BE56-688716EFB7E2}"/>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1052801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97A8-B569-4427-AFC8-7EAF76C071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7F20A-7B08-41A1-A6FD-21AE18E78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DDB39-3F6A-4AC4-BCC5-0F22906AB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F9A52-F28E-43DA-A31A-C8C6252C4CB2}"/>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6" name="Footer Placeholder 5">
            <a:extLst>
              <a:ext uri="{FF2B5EF4-FFF2-40B4-BE49-F238E27FC236}">
                <a16:creationId xmlns:a16="http://schemas.microsoft.com/office/drawing/2014/main" id="{C5DDF707-A856-406F-8AAA-5D86CEA30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301EF-B618-49FB-B0E3-193DFBC737AE}"/>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1895538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72A6-69C8-4C27-9068-B283490C39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97B4B4-2923-4E93-A867-0B465A77B3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A82EFA-78CF-4598-8977-FC15CBC6B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D4CC05-CEF0-48EE-9B34-A9E584F42A05}"/>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6" name="Footer Placeholder 5">
            <a:extLst>
              <a:ext uri="{FF2B5EF4-FFF2-40B4-BE49-F238E27FC236}">
                <a16:creationId xmlns:a16="http://schemas.microsoft.com/office/drawing/2014/main" id="{5B3899F7-37F5-4307-90E6-57274B80B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A1146-F372-4966-9B1F-0122F2608A20}"/>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1626858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997F-724C-4A32-A51A-20479F1BE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6DB15-A9F2-4EC4-A96F-52223B5DBD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216-2065-47AA-B919-19B88423145D}"/>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5" name="Footer Placeholder 4">
            <a:extLst>
              <a:ext uri="{FF2B5EF4-FFF2-40B4-BE49-F238E27FC236}">
                <a16:creationId xmlns:a16="http://schemas.microsoft.com/office/drawing/2014/main" id="{7B69020B-F276-4CF4-B4DB-68745C0DC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39C8E-4694-410B-94FD-9F11438ADAD7}"/>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2817648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8FF83-8822-476B-B8A9-72325044B3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BAAAF7-9CB7-4642-A1F2-EC7035083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3ABED-FDC8-435E-B5C7-2FE57116B7CA}"/>
              </a:ext>
            </a:extLst>
          </p:cNvPr>
          <p:cNvSpPr>
            <a:spLocks noGrp="1"/>
          </p:cNvSpPr>
          <p:nvPr>
            <p:ph type="dt" sz="half" idx="10"/>
          </p:nvPr>
        </p:nvSpPr>
        <p:spPr/>
        <p:txBody>
          <a:bodyPr/>
          <a:lstStyle/>
          <a:p>
            <a:fld id="{8B045C1C-D72C-4284-A8B0-C3E599FBE6F4}" type="datetimeFigureOut">
              <a:rPr lang="en-US" smtClean="0"/>
              <a:t>4/10/2024</a:t>
            </a:fld>
            <a:endParaRPr lang="en-US"/>
          </a:p>
        </p:txBody>
      </p:sp>
      <p:sp>
        <p:nvSpPr>
          <p:cNvPr id="5" name="Footer Placeholder 4">
            <a:extLst>
              <a:ext uri="{FF2B5EF4-FFF2-40B4-BE49-F238E27FC236}">
                <a16:creationId xmlns:a16="http://schemas.microsoft.com/office/drawing/2014/main" id="{95E36578-C378-42BF-86FB-4B7A49382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68614-E8B1-405A-A221-22BFCE1FDDF9}"/>
              </a:ext>
            </a:extLst>
          </p:cNvPr>
          <p:cNvSpPr>
            <a:spLocks noGrp="1"/>
          </p:cNvSpPr>
          <p:nvPr>
            <p:ph type="sldNum" sz="quarter" idx="12"/>
          </p:nvPr>
        </p:nvSpPr>
        <p:spPr/>
        <p:txBody>
          <a:bodyPr/>
          <a:lstStyle/>
          <a:p>
            <a:fld id="{9FFC44C9-F67B-4524-B102-A5D72333DCC9}" type="slidenum">
              <a:rPr lang="en-US" smtClean="0"/>
              <a:t>‹#›</a:t>
            </a:fld>
            <a:endParaRPr lang="en-US"/>
          </a:p>
        </p:txBody>
      </p:sp>
    </p:spTree>
    <p:extLst>
      <p:ext uri="{BB962C8B-B14F-4D97-AF65-F5344CB8AC3E}">
        <p14:creationId xmlns:p14="http://schemas.microsoft.com/office/powerpoint/2010/main" val="206550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sp>
        <p:nvSpPr>
          <p:cNvPr id="244" name="Google Shape;244;p55"/>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55"/>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55"/>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7" name="Google Shape;247;p55"/>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endParaRPr/>
          </a:p>
        </p:txBody>
      </p:sp>
      <p:sp>
        <p:nvSpPr>
          <p:cNvPr id="248" name="Google Shape;248;p5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922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4/10/2024</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3255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4/10/2024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01861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4/10/2024</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7947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4/10/2024</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07865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4/10/2024</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5878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4/10/2024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81924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4/10/2024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7959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4/10/2024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917471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4/10/2024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35804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41ED-7B20-905C-F544-D02BC6EDF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8986D5-366B-D623-6F8A-F30E8865C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CD5136-272D-076A-EED7-638113B2C838}"/>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5" name="Footer Placeholder 4">
            <a:extLst>
              <a:ext uri="{FF2B5EF4-FFF2-40B4-BE49-F238E27FC236}">
                <a16:creationId xmlns:a16="http://schemas.microsoft.com/office/drawing/2014/main" id="{BEA2F501-E0CD-A31D-9CBA-04C10AC09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DBA2A-7608-D9D3-BE96-D41F801CC1FB}"/>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300860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CD8-FDDA-44A5-1CF0-02461CEAD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710F56-17E1-4722-6E9B-C64E66C5D6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D786A-C88B-CE44-4B43-0E08696C987A}"/>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5" name="Footer Placeholder 4">
            <a:extLst>
              <a:ext uri="{FF2B5EF4-FFF2-40B4-BE49-F238E27FC236}">
                <a16:creationId xmlns:a16="http://schemas.microsoft.com/office/drawing/2014/main" id="{7D63E93A-FD34-CC63-FE9F-9AA9A68EE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817EC-D32B-A682-32B2-A1302A2DC1D7}"/>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919972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710E-63B3-4CAE-097A-CC08CBAD6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07A1C6-920D-33B2-5EFC-5C0FCCB02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7F89BD-2157-2639-3522-82A219E34726}"/>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5" name="Footer Placeholder 4">
            <a:extLst>
              <a:ext uri="{FF2B5EF4-FFF2-40B4-BE49-F238E27FC236}">
                <a16:creationId xmlns:a16="http://schemas.microsoft.com/office/drawing/2014/main" id="{921AC32D-9C01-250D-4E39-872BEFB59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8CA7E-1B3E-2AAE-D7B9-D54851D7DFC8}"/>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4138896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939C-2AB3-9D2D-1513-A86C6CA94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3B154-B4BB-59F6-0437-0D5781A5B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3619C1-E0B0-9AB4-DE8A-4F48B1C4F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A21A08-B140-8708-6626-35D5CE27375C}"/>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6" name="Footer Placeholder 5">
            <a:extLst>
              <a:ext uri="{FF2B5EF4-FFF2-40B4-BE49-F238E27FC236}">
                <a16:creationId xmlns:a16="http://schemas.microsoft.com/office/drawing/2014/main" id="{8857577F-DA59-F595-DC12-CEE1164F0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64FEB-C517-2FB4-0386-CED13D6D2433}"/>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1373569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3C89-6BCE-4C78-FF68-13B470D4A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29C4DD-7558-D2F4-E684-4B128DFE0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EB57EB-54BA-E2FE-7368-2C4CBC18C7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4F589-DDCF-0F46-55C5-FB38A0A27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0FEB28-26B3-F345-DE39-3CF3502786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B09A0B-8D41-77A9-BE2D-D60941545C80}"/>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8" name="Footer Placeholder 7">
            <a:extLst>
              <a:ext uri="{FF2B5EF4-FFF2-40B4-BE49-F238E27FC236}">
                <a16:creationId xmlns:a16="http://schemas.microsoft.com/office/drawing/2014/main" id="{5C694057-143C-3074-684A-0195685BF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2D5920-CD41-CFBB-556E-FFF7251AD05C}"/>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2701044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5032-0FAF-3D4A-1B43-C09C07C15F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5084D-8CF7-C704-0BD5-6DA065A078A8}"/>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4" name="Footer Placeholder 3">
            <a:extLst>
              <a:ext uri="{FF2B5EF4-FFF2-40B4-BE49-F238E27FC236}">
                <a16:creationId xmlns:a16="http://schemas.microsoft.com/office/drawing/2014/main" id="{315524EA-6CF5-6E8A-3C24-95289706E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30030B-0C4B-5F45-FEB2-C7F0B0110EFD}"/>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3518977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F7BDF-BC60-BC38-8567-F79ADB9DB9CC}"/>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3" name="Footer Placeholder 2">
            <a:extLst>
              <a:ext uri="{FF2B5EF4-FFF2-40B4-BE49-F238E27FC236}">
                <a16:creationId xmlns:a16="http://schemas.microsoft.com/office/drawing/2014/main" id="{6752163A-7C3E-77EC-867D-8A62FF0C60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E37FA7-0E77-6EA7-026D-7F13FAE1F1B0}"/>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3171735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C5CE-5A1A-9D84-4CA3-026A130DB3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05C784-0683-F652-5C4B-B43A281EA4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D9320-101F-5EA2-5A98-9ACDBA273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2FE0D-19AD-CD6D-9511-9138DA9EDAE1}"/>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6" name="Footer Placeholder 5">
            <a:extLst>
              <a:ext uri="{FF2B5EF4-FFF2-40B4-BE49-F238E27FC236}">
                <a16:creationId xmlns:a16="http://schemas.microsoft.com/office/drawing/2014/main" id="{1F66CEC4-B070-7CB7-F9C8-26CB570BE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1055-6182-9A36-1147-D14E7D0DED9D}"/>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313592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F4D9-13A4-96C8-0E09-8B22F4557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8A421E-C1E7-9582-7178-84F48D951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2B250-C7B9-E877-62EA-07EF97235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F701F-1F07-7643-D738-ABCA727C3B09}"/>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6" name="Footer Placeholder 5">
            <a:extLst>
              <a:ext uri="{FF2B5EF4-FFF2-40B4-BE49-F238E27FC236}">
                <a16:creationId xmlns:a16="http://schemas.microsoft.com/office/drawing/2014/main" id="{CE0BE4C4-67A1-9A78-F7AE-313E2BC57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A8D09-1CD9-159D-3DDC-78CB2B6A8715}"/>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528020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2A28-955D-6EC3-8AF7-A2A678AD9E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1238-4464-8401-E044-BDFBA7C6D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83A5F-67E6-F864-8366-F28AF79ED694}"/>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5" name="Footer Placeholder 4">
            <a:extLst>
              <a:ext uri="{FF2B5EF4-FFF2-40B4-BE49-F238E27FC236}">
                <a16:creationId xmlns:a16="http://schemas.microsoft.com/office/drawing/2014/main" id="{945BC569-551E-2E25-C1A9-E8BFD78B3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5DFE9-41B6-E408-C3D3-E70FF3E6A5CA}"/>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2830710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8515D-D73B-C408-E9E5-52AF424AC2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A51DD-3206-0236-8D95-D4D34FC49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0943B-DE88-F083-A0B0-F55C9975D412}"/>
              </a:ext>
            </a:extLst>
          </p:cNvPr>
          <p:cNvSpPr>
            <a:spLocks noGrp="1"/>
          </p:cNvSpPr>
          <p:nvPr>
            <p:ph type="dt" sz="half" idx="10"/>
          </p:nvPr>
        </p:nvSpPr>
        <p:spPr/>
        <p:txBody>
          <a:bodyPr/>
          <a:lstStyle/>
          <a:p>
            <a:fld id="{34515A6C-0FCA-4D19-802E-04CEB27A1C5E}" type="datetimeFigureOut">
              <a:rPr lang="en-US" smtClean="0"/>
              <a:t>4/10/2024</a:t>
            </a:fld>
            <a:endParaRPr lang="en-US"/>
          </a:p>
        </p:txBody>
      </p:sp>
      <p:sp>
        <p:nvSpPr>
          <p:cNvPr id="5" name="Footer Placeholder 4">
            <a:extLst>
              <a:ext uri="{FF2B5EF4-FFF2-40B4-BE49-F238E27FC236}">
                <a16:creationId xmlns:a16="http://schemas.microsoft.com/office/drawing/2014/main" id="{919830A9-58C5-0430-5B4E-4A0416000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F6B8D-08AA-E38F-54E8-69FCEDAA9C0D}"/>
              </a:ext>
            </a:extLst>
          </p:cNvPr>
          <p:cNvSpPr>
            <a:spLocks noGrp="1"/>
          </p:cNvSpPr>
          <p:nvPr>
            <p:ph type="sldNum" sz="quarter" idx="12"/>
          </p:nvPr>
        </p:nvSpPr>
        <p:spPr/>
        <p:txBody>
          <a:bodyPr/>
          <a:lstStyle/>
          <a:p>
            <a:fld id="{8A6013A2-9D22-41D0-8C55-B6285226C6D5}" type="slidenum">
              <a:rPr lang="en-US" smtClean="0"/>
              <a:t>‹#›</a:t>
            </a:fld>
            <a:endParaRPr lang="en-US"/>
          </a:p>
        </p:txBody>
      </p:sp>
    </p:spTree>
    <p:extLst>
      <p:ext uri="{BB962C8B-B14F-4D97-AF65-F5344CB8AC3E}">
        <p14:creationId xmlns:p14="http://schemas.microsoft.com/office/powerpoint/2010/main" val="4263408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04</a:t>
            </a:r>
            <a:endParaRPr lang="en-IN"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dirty="0">
                <a:solidFill>
                  <a:schemeClr val="bg1"/>
                </a:solidFill>
                <a:latin typeface="Century Gothic" panose="020B0502020202020204" pitchFamily="34" charset="0"/>
              </a:rPr>
              <a:t>05</a:t>
            </a:r>
            <a:endParaRPr lang="en-IN" sz="2000" b="1" dirty="0">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85776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4/10/2024</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4/10/2024</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25E17-A2AC-1254-5822-DEDA0F2019EA}"/>
              </a:ext>
            </a:extLst>
          </p:cNvPr>
          <p:cNvSpPr>
            <a:spLocks noGrp="1"/>
          </p:cNvSpPr>
          <p:nvPr>
            <p:ph type="title"/>
          </p:nvPr>
        </p:nvSpPr>
        <p:spPr>
          <a:xfrm>
            <a:off x="838200" y="129081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96065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A0082-696E-44E7-8A14-2939CBE8A2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A389E-5DB9-4BD6-898B-E97C2B02F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B35F-1F75-445B-A794-F092A1D85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45C1C-D72C-4284-A8B0-C3E599FBE6F4}" type="datetimeFigureOut">
              <a:rPr lang="en-US" smtClean="0"/>
              <a:t>4/10/2024</a:t>
            </a:fld>
            <a:endParaRPr lang="en-US"/>
          </a:p>
        </p:txBody>
      </p:sp>
      <p:sp>
        <p:nvSpPr>
          <p:cNvPr id="5" name="Footer Placeholder 4">
            <a:extLst>
              <a:ext uri="{FF2B5EF4-FFF2-40B4-BE49-F238E27FC236}">
                <a16:creationId xmlns:a16="http://schemas.microsoft.com/office/drawing/2014/main" id="{64E31181-8096-4E9E-A0E2-9A221980B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916EA-BC63-4CE2-A266-8D23AE5922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C44C9-F67B-4524-B102-A5D72333DCC9}" type="slidenum">
              <a:rPr lang="en-US" smtClean="0"/>
              <a:t>‹#›</a:t>
            </a:fld>
            <a:endParaRPr lang="en-US"/>
          </a:p>
        </p:txBody>
      </p:sp>
    </p:spTree>
    <p:extLst>
      <p:ext uri="{BB962C8B-B14F-4D97-AF65-F5344CB8AC3E}">
        <p14:creationId xmlns:p14="http://schemas.microsoft.com/office/powerpoint/2010/main" val="10187494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4/10/2024</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7829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AC1CF-2196-F1A9-A9F6-32DE3CF4B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2F326C-50EF-6986-3EA4-97C427ACB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08439-41A8-F8BD-AF90-6BC0DD9BB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15A6C-0FCA-4D19-802E-04CEB27A1C5E}" type="datetimeFigureOut">
              <a:rPr lang="en-US" smtClean="0"/>
              <a:t>4/10/2024</a:t>
            </a:fld>
            <a:endParaRPr lang="en-US"/>
          </a:p>
        </p:txBody>
      </p:sp>
      <p:sp>
        <p:nvSpPr>
          <p:cNvPr id="5" name="Footer Placeholder 4">
            <a:extLst>
              <a:ext uri="{FF2B5EF4-FFF2-40B4-BE49-F238E27FC236}">
                <a16:creationId xmlns:a16="http://schemas.microsoft.com/office/drawing/2014/main" id="{4A2331C0-1CDF-2B8C-903C-143920179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2C6DBA-867C-4951-E7B9-988FF65CE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013A2-9D22-41D0-8C55-B6285226C6D5}" type="slidenum">
              <a:rPr lang="en-US" smtClean="0"/>
              <a:t>‹#›</a:t>
            </a:fld>
            <a:endParaRPr lang="en-US"/>
          </a:p>
        </p:txBody>
      </p:sp>
    </p:spTree>
    <p:extLst>
      <p:ext uri="{BB962C8B-B14F-4D97-AF65-F5344CB8AC3E}">
        <p14:creationId xmlns:p14="http://schemas.microsoft.com/office/powerpoint/2010/main" val="33789047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mailto:Timothy.J.Walker@uth.tmc.edu" TargetMode="External"/><Relationship Id="rId2" Type="http://schemas.openxmlformats.org/officeDocument/2006/relationships/hyperlink" Target="mailto:Derek.W.Craig@uth.tmc.edu" TargetMode="Externa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chart" Target="../charts/char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chart" Target="../charts/chart3.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statutes.capitol.texas.gov/Docs/ED/htm/ED.11.htm" TargetMode="External"/><Relationship Id="rId4" Type="http://schemas.openxmlformats.org/officeDocument/2006/relationships/hyperlink" Target="https://statutes.capitol.texas.gov/Docs/EL/htm/EL.255.ht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s://www.votetexas.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mailto:Chassidy.Olainualade@fortbendisd.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s://www.fortbendcountytx.gov/government/departments/elections-voter-registration"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hyperlink" Target="https://fortbend.sharepoint.com/teams/LegalServices" TargetMode="External"/><Relationship Id="rId4" Type="http://schemas.openxmlformats.org/officeDocument/2006/relationships/hyperlink" Target="http://www.fortbendisd.com/boardelections"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votetexas.gov/" TargetMode="External"/><Relationship Id="rId3" Type="http://schemas.openxmlformats.org/officeDocument/2006/relationships/image" Target="../media/image64.jpg"/><Relationship Id="rId7" Type="http://schemas.openxmlformats.org/officeDocument/2006/relationships/hyperlink" Target="http://www.fortbendisd.com/vote"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www.fortbendisd.com/boardelections" TargetMode="External"/><Relationship Id="rId5" Type="http://schemas.openxmlformats.org/officeDocument/2006/relationships/hyperlink" Target="https://www.fortbendcountytx.gov/government/departments/elections-voter-registration" TargetMode="External"/><Relationship Id="rId4" Type="http://schemas.openxmlformats.org/officeDocument/2006/relationships/hyperlink" Target="https://fortbend.sharepoint.com/teams/LegalServices" TargetMode="External"/><Relationship Id="rId9" Type="http://schemas.openxmlformats.org/officeDocument/2006/relationships/hyperlink" Target="https://www.texasattorneygeneral.gov/school-electioneering"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jp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lori.Sartain@fortbendisd.org" TargetMode="External"/><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www.visionzeroforyouth.org/wp-content/uploads/2020/01/2050_VZY_InfoBrief_eventsaschange_FINAL.pdf" TargetMode="External"/><Relationship Id="rId4" Type="http://schemas.openxmlformats.org/officeDocument/2006/relationships/image" Target="../media/image78.jpeg"/></Relationships>
</file>

<file path=ppt/slides/_rels/slide8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thttps/app.healthcode.org/dashboard/mmmapril2024"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2" Type="http://schemas.openxmlformats.org/officeDocument/2006/relationships/hyperlink" Target="https://www.instagram.com/explore/tags/nutritioneducation/" TargetMode="Externa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General SHAC Meeting</a:t>
            </a: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382418"/>
            <a:ext cx="9144000" cy="3287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spc="300" dirty="0">
                <a:solidFill>
                  <a:schemeClr val="bg1"/>
                </a:solidFill>
                <a:latin typeface="Arial" panose="020B0604020202020204" pitchFamily="34" charset="0"/>
                <a:cs typeface="Arial" panose="020B0604020202020204" pitchFamily="34" charset="0"/>
              </a:rPr>
              <a:t>Wednesday, APRIL 10, 2024</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p:txBody>
          <a:bodyPr/>
          <a:lstStyle/>
          <a:p>
            <a:pPr algn="ctr"/>
            <a:r>
              <a:rPr lang="en-US" dirty="0"/>
              <a:t>Stand Up, Sit Down</a:t>
            </a:r>
          </a:p>
        </p:txBody>
      </p:sp>
      <p:sp>
        <p:nvSpPr>
          <p:cNvPr id="3" name="Text Placeholder 2">
            <a:extLst>
              <a:ext uri="{FF2B5EF4-FFF2-40B4-BE49-F238E27FC236}">
                <a16:creationId xmlns:a16="http://schemas.microsoft.com/office/drawing/2014/main" id="{7FABE64B-D864-FE61-38A5-98E8B94652E8}"/>
              </a:ext>
            </a:extLst>
          </p:cNvPr>
          <p:cNvSpPr>
            <a:spLocks noGrp="1"/>
          </p:cNvSpPr>
          <p:nvPr>
            <p:ph type="body" idx="1"/>
          </p:nvPr>
        </p:nvSpPr>
        <p:spPr/>
        <p:txBody>
          <a:bodyPr anchor="ctr"/>
          <a:lstStyle/>
          <a:p>
            <a:pPr marL="0" indent="0" algn="ctr">
              <a:buNone/>
            </a:pPr>
            <a:r>
              <a:rPr lang="en-US" sz="4400" dirty="0"/>
              <a:t>Stand up if you are a</a:t>
            </a:r>
          </a:p>
          <a:p>
            <a:pPr marL="0" indent="0" algn="ctr">
              <a:buNone/>
            </a:pPr>
            <a:r>
              <a:rPr lang="en-US" sz="4400" u="sng" dirty="0"/>
              <a:t>parent</a:t>
            </a:r>
            <a:r>
              <a:rPr lang="en-US" sz="4400" dirty="0"/>
              <a:t> representative</a:t>
            </a:r>
          </a:p>
        </p:txBody>
      </p:sp>
      <p:cxnSp>
        <p:nvCxnSpPr>
          <p:cNvPr id="4" name="Straight Connector 3">
            <a:extLst>
              <a:ext uri="{FF2B5EF4-FFF2-40B4-BE49-F238E27FC236}">
                <a16:creationId xmlns:a16="http://schemas.microsoft.com/office/drawing/2014/main" id="{4A335633-6AE2-41E7-AE93-48DF006E0FC4}"/>
              </a:ext>
            </a:extLst>
          </p:cNvPr>
          <p:cNvCxnSpPr/>
          <p:nvPr/>
        </p:nvCxnSpPr>
        <p:spPr>
          <a:xfrm>
            <a:off x="2117436" y="24765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39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p:txBody>
          <a:bodyPr>
            <a:normAutofit/>
          </a:bodyPr>
          <a:lstStyle/>
          <a:p>
            <a:r>
              <a:rPr lang="en-US" sz="6000" dirty="0"/>
              <a:t>Presentation Overview</a:t>
            </a:r>
          </a:p>
        </p:txBody>
      </p:sp>
      <p:sp>
        <p:nvSpPr>
          <p:cNvPr id="3" name="Content Placeholder 2">
            <a:extLst>
              <a:ext uri="{FF2B5EF4-FFF2-40B4-BE49-F238E27FC236}">
                <a16:creationId xmlns:a16="http://schemas.microsoft.com/office/drawing/2014/main" id="{73E3BB63-1501-1341-5801-74D0544F1F47}"/>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strike="noStrike" kern="1200" cap="none" spc="0" normalizeH="0" baseline="0" noProof="0" dirty="0">
                <a:ln>
                  <a:noFill/>
                </a:ln>
                <a:solidFill>
                  <a:prstClr val="black"/>
                </a:solidFill>
                <a:effectLst/>
                <a:uLnTx/>
                <a:uFillTx/>
                <a:latin typeface="Calibri" panose="020F0502020204030204"/>
                <a:ea typeface="+mn-ea"/>
                <a:cs typeface="+mn-cs"/>
              </a:rPr>
              <a:t>Why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promote physical activity in schools?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can schools and districts do to promote activity?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challenges exist?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600" dirty="0">
                <a:solidFill>
                  <a:prstClr val="black"/>
                </a:solidFill>
                <a:latin typeface="Calibri" panose="020F0502020204030204"/>
                <a:cs typeface="+mn-cs"/>
              </a:rPr>
              <a:t>How do we move this work forward?</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327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a:xfrm>
            <a:off x="838200" y="2312229"/>
            <a:ext cx="10515600" cy="778435"/>
          </a:xfrm>
        </p:spPr>
        <p:txBody>
          <a:bodyPr>
            <a:normAutofit/>
          </a:bodyPr>
          <a:lstStyle/>
          <a:p>
            <a:r>
              <a:rPr lang="en-US" dirty="0"/>
              <a:t>Why promote physical activity in schools?</a:t>
            </a:r>
          </a:p>
        </p:txBody>
      </p:sp>
      <p:sp>
        <p:nvSpPr>
          <p:cNvPr id="7" name="Freeform 8">
            <a:extLst>
              <a:ext uri="{FF2B5EF4-FFF2-40B4-BE49-F238E27FC236}">
                <a16:creationId xmlns:a16="http://schemas.microsoft.com/office/drawing/2014/main" id="{C6F6CFBF-5974-4BBB-9D77-F6DD6862EA46}"/>
              </a:ext>
            </a:extLst>
          </p:cNvPr>
          <p:cNvSpPr/>
          <p:nvPr/>
        </p:nvSpPr>
        <p:spPr>
          <a:xfrm>
            <a:off x="2780497" y="3281085"/>
            <a:ext cx="6631006" cy="3424993"/>
          </a:xfrm>
          <a:custGeom>
            <a:avLst/>
            <a:gdLst/>
            <a:ahLst/>
            <a:cxnLst/>
            <a:rect l="l" t="t" r="r" b="b"/>
            <a:pathLst>
              <a:path w="5708323" h="3360775">
                <a:moveTo>
                  <a:pt x="0" y="0"/>
                </a:moveTo>
                <a:lnTo>
                  <a:pt x="5708323" y="0"/>
                </a:lnTo>
                <a:lnTo>
                  <a:pt x="5708323" y="3360775"/>
                </a:lnTo>
                <a:lnTo>
                  <a:pt x="0" y="33607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itle 1">
            <a:extLst>
              <a:ext uri="{FF2B5EF4-FFF2-40B4-BE49-F238E27FC236}">
                <a16:creationId xmlns:a16="http://schemas.microsoft.com/office/drawing/2014/main" id="{206D4950-7A49-484D-A449-63D8B32841ED}"/>
              </a:ext>
            </a:extLst>
          </p:cNvPr>
          <p:cNvSpPr txBox="1">
            <a:spLocks/>
          </p:cNvSpPr>
          <p:nvPr/>
        </p:nvSpPr>
        <p:spPr>
          <a:xfrm>
            <a:off x="838200" y="964522"/>
            <a:ext cx="10515600" cy="1157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Gallery Walk</a:t>
            </a:r>
          </a:p>
        </p:txBody>
      </p:sp>
      <p:cxnSp>
        <p:nvCxnSpPr>
          <p:cNvPr id="5" name="Straight Connector 4">
            <a:extLst>
              <a:ext uri="{FF2B5EF4-FFF2-40B4-BE49-F238E27FC236}">
                <a16:creationId xmlns:a16="http://schemas.microsoft.com/office/drawing/2014/main" id="{0966790C-D6AD-46B1-A44A-7150C528BD79}"/>
              </a:ext>
            </a:extLst>
          </p:cNvPr>
          <p:cNvCxnSpPr/>
          <p:nvPr/>
        </p:nvCxnSpPr>
        <p:spPr>
          <a:xfrm>
            <a:off x="2117436" y="1996299"/>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486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FEE08C-59D1-4277-8BB5-512A2A303F22}"/>
              </a:ext>
            </a:extLst>
          </p:cNvPr>
          <p:cNvPicPr>
            <a:picLocks noChangeAspect="1"/>
          </p:cNvPicPr>
          <p:nvPr/>
        </p:nvPicPr>
        <p:blipFill>
          <a:blip r:embed="rId2"/>
          <a:stretch>
            <a:fillRect/>
          </a:stretch>
        </p:blipFill>
        <p:spPr>
          <a:xfrm>
            <a:off x="2809777" y="240560"/>
            <a:ext cx="6572446" cy="5936403"/>
          </a:xfrm>
          <a:prstGeom prst="rect">
            <a:avLst/>
          </a:prstGeom>
        </p:spPr>
      </p:pic>
      <p:sp>
        <p:nvSpPr>
          <p:cNvPr id="6" name="TextBox 5">
            <a:extLst>
              <a:ext uri="{FF2B5EF4-FFF2-40B4-BE49-F238E27FC236}">
                <a16:creationId xmlns:a16="http://schemas.microsoft.com/office/drawing/2014/main" id="{94BE3672-79E3-4CDC-9D36-0EA60430587E}"/>
              </a:ext>
            </a:extLst>
          </p:cNvPr>
          <p:cNvSpPr txBox="1"/>
          <p:nvPr/>
        </p:nvSpPr>
        <p:spPr>
          <a:xfrm>
            <a:off x="2434998" y="6396335"/>
            <a:ext cx="8466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Walker, TJ, Craig, DW, Pfledderer, C., et al. (2023). Observed and perceived benefits of providing physical activity opportunities in elementary schools: a qualitative study.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Frontiers in Sports and Active Living</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5</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1240382.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903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BE3672-79E3-4CDC-9D36-0EA60430587E}"/>
              </a:ext>
            </a:extLst>
          </p:cNvPr>
          <p:cNvSpPr txBox="1"/>
          <p:nvPr/>
        </p:nvSpPr>
        <p:spPr>
          <a:xfrm>
            <a:off x="2434998" y="6396335"/>
            <a:ext cx="7733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Hillman CH, Pontifex MB, Raine LB, Castelli DM, Hall EE, Kramer A. The effect of acute treadmill walking on cognitive control and academic achievement in preadolescent children. Neuroscience. 2009;159(3):1044-1054.</a:t>
            </a:r>
          </a:p>
        </p:txBody>
      </p:sp>
      <p:pic>
        <p:nvPicPr>
          <p:cNvPr id="4" name="Picture 3">
            <a:extLst>
              <a:ext uri="{FF2B5EF4-FFF2-40B4-BE49-F238E27FC236}">
                <a16:creationId xmlns:a16="http://schemas.microsoft.com/office/drawing/2014/main" id="{C29E688F-4B46-48D8-A0A8-33935C60FFE4}"/>
              </a:ext>
            </a:extLst>
          </p:cNvPr>
          <p:cNvPicPr>
            <a:picLocks noChangeAspect="1"/>
          </p:cNvPicPr>
          <p:nvPr/>
        </p:nvPicPr>
        <p:blipFill>
          <a:blip r:embed="rId2"/>
          <a:stretch>
            <a:fillRect/>
          </a:stretch>
        </p:blipFill>
        <p:spPr>
          <a:xfrm>
            <a:off x="2599040" y="169547"/>
            <a:ext cx="6993920" cy="5961831"/>
          </a:xfrm>
          <a:prstGeom prst="rect">
            <a:avLst/>
          </a:prstGeom>
        </p:spPr>
      </p:pic>
    </p:spTree>
    <p:extLst>
      <p:ext uri="{BB962C8B-B14F-4D97-AF65-F5344CB8AC3E}">
        <p14:creationId xmlns:p14="http://schemas.microsoft.com/office/powerpoint/2010/main" val="377418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8EDD3E-05C4-45EB-A753-5AE8BC878567}"/>
              </a:ext>
            </a:extLst>
          </p:cNvPr>
          <p:cNvSpPr>
            <a:spLocks noGrp="1"/>
          </p:cNvSpPr>
          <p:nvPr>
            <p:ph type="title"/>
          </p:nvPr>
        </p:nvSpPr>
        <p:spPr>
          <a:xfrm>
            <a:off x="838200" y="177791"/>
            <a:ext cx="10515600" cy="1325563"/>
          </a:xfrm>
        </p:spPr>
        <p:txBody>
          <a:bodyPr>
            <a:normAutofit/>
          </a:bodyPr>
          <a:lstStyle/>
          <a:p>
            <a:pPr algn="ctr"/>
            <a:r>
              <a:rPr lang="en-US" sz="4000" dirty="0"/>
              <a:t>Schools Providing More Physical Activity</a:t>
            </a:r>
            <a:br>
              <a:rPr lang="en-US" sz="4000" dirty="0"/>
            </a:br>
            <a:r>
              <a:rPr lang="en-US" sz="4000" dirty="0"/>
              <a:t>Opportunities Had Higher Academic Ratings</a:t>
            </a:r>
          </a:p>
        </p:txBody>
      </p:sp>
      <p:graphicFrame>
        <p:nvGraphicFramePr>
          <p:cNvPr id="7" name="Chart 6">
            <a:extLst>
              <a:ext uri="{FF2B5EF4-FFF2-40B4-BE49-F238E27FC236}">
                <a16:creationId xmlns:a16="http://schemas.microsoft.com/office/drawing/2014/main" id="{F96AF787-0B26-4E66-A6F3-943079863AE9}"/>
              </a:ext>
            </a:extLst>
          </p:cNvPr>
          <p:cNvGraphicFramePr/>
          <p:nvPr/>
        </p:nvGraphicFramePr>
        <p:xfrm>
          <a:off x="2289234" y="1776289"/>
          <a:ext cx="7613531" cy="434711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3781643-E065-4F0A-88A3-B4D25949F2F4}"/>
              </a:ext>
            </a:extLst>
          </p:cNvPr>
          <p:cNvSpPr txBox="1"/>
          <p:nvPr/>
        </p:nvSpPr>
        <p:spPr>
          <a:xfrm>
            <a:off x="2139949" y="6396335"/>
            <a:ext cx="8606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Walker, TJ, Pfledderer, CD, Craig, DW, et al. (2023). Elementary school staff perspectives on the implementation of physical activity approaches in practice: an exploratory sequential mixed methods study.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Frontiers in Public Health</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11</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1193442.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353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B86830-09B3-451C-8F94-821B63C475B7}"/>
              </a:ext>
            </a:extLst>
          </p:cNvPr>
          <p:cNvSpPr txBox="1"/>
          <p:nvPr/>
        </p:nvSpPr>
        <p:spPr>
          <a:xfrm>
            <a:off x="2184399" y="6489469"/>
            <a:ext cx="90593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Kohl III, H. W., &amp; Cook, H. D. (Eds.). (2013). Educating the student body: Taking physical activity and physical education to school.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D2327EA-ABB7-48BA-8B4C-6E07CF8717AF}"/>
              </a:ext>
            </a:extLst>
          </p:cNvPr>
          <p:cNvPicPr>
            <a:picLocks noChangeAspect="1"/>
          </p:cNvPicPr>
          <p:nvPr/>
        </p:nvPicPr>
        <p:blipFill>
          <a:blip r:embed="rId2"/>
          <a:stretch>
            <a:fillRect/>
          </a:stretch>
        </p:blipFill>
        <p:spPr>
          <a:xfrm>
            <a:off x="1818165" y="1438336"/>
            <a:ext cx="8555670" cy="4455462"/>
          </a:xfrm>
          <a:prstGeom prst="rect">
            <a:avLst/>
          </a:prstGeom>
        </p:spPr>
      </p:pic>
      <p:sp>
        <p:nvSpPr>
          <p:cNvPr id="9" name="Title 1">
            <a:extLst>
              <a:ext uri="{FF2B5EF4-FFF2-40B4-BE49-F238E27FC236}">
                <a16:creationId xmlns:a16="http://schemas.microsoft.com/office/drawing/2014/main" id="{398D0459-E8E8-4AC9-AE5C-CF3AF70C13A8}"/>
              </a:ext>
            </a:extLst>
          </p:cNvPr>
          <p:cNvSpPr>
            <a:spLocks noGrp="1"/>
          </p:cNvSpPr>
          <p:nvPr>
            <p:ph type="title"/>
          </p:nvPr>
        </p:nvSpPr>
        <p:spPr>
          <a:xfrm>
            <a:off x="838200" y="312264"/>
            <a:ext cx="10515600" cy="864603"/>
          </a:xfrm>
        </p:spPr>
        <p:txBody>
          <a:bodyPr>
            <a:normAutofit/>
          </a:bodyPr>
          <a:lstStyle/>
          <a:p>
            <a:pPr algn="ctr"/>
            <a:r>
              <a:rPr lang="en-US" sz="4400" dirty="0"/>
              <a:t>Whole-of-School Approach</a:t>
            </a:r>
          </a:p>
        </p:txBody>
      </p:sp>
    </p:spTree>
    <p:extLst>
      <p:ext uri="{BB962C8B-B14F-4D97-AF65-F5344CB8AC3E}">
        <p14:creationId xmlns:p14="http://schemas.microsoft.com/office/powerpoint/2010/main" val="2990611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8D3AF-1A61-4506-8191-F590C5F3200D}"/>
              </a:ext>
            </a:extLst>
          </p:cNvPr>
          <p:cNvPicPr>
            <a:picLocks noChangeAspect="1"/>
          </p:cNvPicPr>
          <p:nvPr/>
        </p:nvPicPr>
        <p:blipFill>
          <a:blip r:embed="rId2"/>
          <a:stretch>
            <a:fillRect/>
          </a:stretch>
        </p:blipFill>
        <p:spPr>
          <a:xfrm>
            <a:off x="2378049" y="145951"/>
            <a:ext cx="7435901" cy="6123203"/>
          </a:xfrm>
          <a:prstGeom prst="rect">
            <a:avLst/>
          </a:prstGeom>
        </p:spPr>
      </p:pic>
    </p:spTree>
    <p:extLst>
      <p:ext uri="{BB962C8B-B14F-4D97-AF65-F5344CB8AC3E}">
        <p14:creationId xmlns:p14="http://schemas.microsoft.com/office/powerpoint/2010/main" val="3363624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a:xfrm>
            <a:off x="165100" y="1058333"/>
            <a:ext cx="11861800" cy="1325563"/>
          </a:xfrm>
        </p:spPr>
        <p:txBody>
          <a:bodyPr>
            <a:normAutofit/>
          </a:bodyPr>
          <a:lstStyle/>
          <a:p>
            <a:r>
              <a:rPr lang="en-US" dirty="0"/>
              <a:t>Classroom-based Physical Activity Approaches</a:t>
            </a:r>
          </a:p>
        </p:txBody>
      </p:sp>
      <p:pic>
        <p:nvPicPr>
          <p:cNvPr id="6" name="Picture 5">
            <a:extLst>
              <a:ext uri="{FF2B5EF4-FFF2-40B4-BE49-F238E27FC236}">
                <a16:creationId xmlns:a16="http://schemas.microsoft.com/office/drawing/2014/main" id="{85251C1E-2CE5-4CC8-94A7-AF7896A4B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07" y="2998963"/>
            <a:ext cx="3411590" cy="2560015"/>
          </a:xfrm>
          <a:prstGeom prst="rect">
            <a:avLst/>
          </a:prstGeom>
        </p:spPr>
      </p:pic>
      <p:grpSp>
        <p:nvGrpSpPr>
          <p:cNvPr id="7" name="Group 6">
            <a:extLst>
              <a:ext uri="{FF2B5EF4-FFF2-40B4-BE49-F238E27FC236}">
                <a16:creationId xmlns:a16="http://schemas.microsoft.com/office/drawing/2014/main" id="{D0CC487D-CA8A-413C-9EFE-2899A7914A7F}"/>
              </a:ext>
            </a:extLst>
          </p:cNvPr>
          <p:cNvGrpSpPr/>
          <p:nvPr/>
        </p:nvGrpSpPr>
        <p:grpSpPr>
          <a:xfrm>
            <a:off x="5012809" y="2604483"/>
            <a:ext cx="2166381" cy="3260996"/>
            <a:chOff x="8129391" y="2549637"/>
            <a:chExt cx="2166381" cy="3260996"/>
          </a:xfrm>
        </p:grpSpPr>
        <p:pic>
          <p:nvPicPr>
            <p:cNvPr id="8" name="Picture 7">
              <a:extLst>
                <a:ext uri="{FF2B5EF4-FFF2-40B4-BE49-F238E27FC236}">
                  <a16:creationId xmlns:a16="http://schemas.microsoft.com/office/drawing/2014/main" id="{A9D508D4-01C2-43CE-BBAE-63F8B4112CB4}"/>
                </a:ext>
              </a:extLst>
            </p:cNvPr>
            <p:cNvPicPr/>
            <p:nvPr/>
          </p:nvPicPr>
          <p:blipFill>
            <a:blip r:embed="rId3"/>
            <a:stretch>
              <a:fillRect/>
            </a:stretch>
          </p:blipFill>
          <p:spPr>
            <a:xfrm>
              <a:off x="8129392" y="2549637"/>
              <a:ext cx="2166380" cy="3260996"/>
            </a:xfrm>
            <a:prstGeom prst="rect">
              <a:avLst/>
            </a:prstGeom>
          </p:spPr>
        </p:pic>
        <p:sp>
          <p:nvSpPr>
            <p:cNvPr id="9" name="Oval 8">
              <a:extLst>
                <a:ext uri="{FF2B5EF4-FFF2-40B4-BE49-F238E27FC236}">
                  <a16:creationId xmlns:a16="http://schemas.microsoft.com/office/drawing/2014/main" id="{3DB15222-8610-421B-ACAA-CF8659F2506E}"/>
                </a:ext>
              </a:extLst>
            </p:cNvPr>
            <p:cNvSpPr/>
            <p:nvPr/>
          </p:nvSpPr>
          <p:spPr>
            <a:xfrm>
              <a:off x="9407047" y="3858016"/>
              <a:ext cx="388306" cy="26304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548B031-28F8-4E3A-A93B-949C16EAE7A7}"/>
                </a:ext>
              </a:extLst>
            </p:cNvPr>
            <p:cNvSpPr/>
            <p:nvPr/>
          </p:nvSpPr>
          <p:spPr>
            <a:xfrm>
              <a:off x="8129391" y="3429000"/>
              <a:ext cx="282257" cy="26304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B0C7B71-1C53-4252-9809-1E1E5F735238}"/>
                </a:ext>
              </a:extLst>
            </p:cNvPr>
            <p:cNvSpPr/>
            <p:nvPr/>
          </p:nvSpPr>
          <p:spPr>
            <a:xfrm>
              <a:off x="8518322" y="3961078"/>
              <a:ext cx="388306" cy="26304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B0DB14C-27D1-4817-A992-690F0083B638}"/>
                </a:ext>
              </a:extLst>
            </p:cNvPr>
            <p:cNvSpPr/>
            <p:nvPr/>
          </p:nvSpPr>
          <p:spPr>
            <a:xfrm>
              <a:off x="8480451" y="3429000"/>
              <a:ext cx="106674" cy="897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E273EE2-988C-4516-BF7A-C4AA2AD77040}"/>
                </a:ext>
              </a:extLst>
            </p:cNvPr>
            <p:cNvSpPr/>
            <p:nvPr/>
          </p:nvSpPr>
          <p:spPr>
            <a:xfrm>
              <a:off x="9281437" y="3419821"/>
              <a:ext cx="106674" cy="897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5C81BE9-4A8A-4B0C-A79B-5307FC7FE574}"/>
                </a:ext>
              </a:extLst>
            </p:cNvPr>
            <p:cNvSpPr/>
            <p:nvPr/>
          </p:nvSpPr>
          <p:spPr>
            <a:xfrm>
              <a:off x="10151226" y="3419821"/>
              <a:ext cx="106674" cy="897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12DD88C-8709-4233-897C-700CD12803F1}"/>
                </a:ext>
              </a:extLst>
            </p:cNvPr>
            <p:cNvSpPr/>
            <p:nvPr/>
          </p:nvSpPr>
          <p:spPr>
            <a:xfrm>
              <a:off x="10097889" y="3602342"/>
              <a:ext cx="106674" cy="1710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FA98DEE1-CDC5-4F3F-9357-2218A296F221}"/>
              </a:ext>
            </a:extLst>
          </p:cNvPr>
          <p:cNvPicPr>
            <a:picLocks noChangeAspect="1"/>
          </p:cNvPicPr>
          <p:nvPr/>
        </p:nvPicPr>
        <p:blipFill>
          <a:blip r:embed="rId4"/>
          <a:stretch>
            <a:fillRect/>
          </a:stretch>
        </p:blipFill>
        <p:spPr>
          <a:xfrm>
            <a:off x="8331235" y="2721044"/>
            <a:ext cx="2563130" cy="3027873"/>
          </a:xfrm>
          <a:prstGeom prst="rect">
            <a:avLst/>
          </a:prstGeom>
        </p:spPr>
      </p:pic>
    </p:spTree>
    <p:extLst>
      <p:ext uri="{BB962C8B-B14F-4D97-AF65-F5344CB8AC3E}">
        <p14:creationId xmlns:p14="http://schemas.microsoft.com/office/powerpoint/2010/main" val="3786280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a:xfrm>
            <a:off x="838200" y="1134533"/>
            <a:ext cx="10515600" cy="1030925"/>
          </a:xfrm>
        </p:spPr>
        <p:txBody>
          <a:bodyPr>
            <a:normAutofit/>
          </a:bodyPr>
          <a:lstStyle/>
          <a:p>
            <a:pPr algn="ctr"/>
            <a:r>
              <a:rPr lang="en-US" sz="5400" dirty="0"/>
              <a:t>Current Challenges</a:t>
            </a:r>
          </a:p>
        </p:txBody>
      </p:sp>
      <p:pic>
        <p:nvPicPr>
          <p:cNvPr id="6" name="Picture 5">
            <a:extLst>
              <a:ext uri="{FF2B5EF4-FFF2-40B4-BE49-F238E27FC236}">
                <a16:creationId xmlns:a16="http://schemas.microsoft.com/office/drawing/2014/main" id="{8A24548F-087A-4DEB-A43B-7276F956E68F}"/>
              </a:ext>
            </a:extLst>
          </p:cNvPr>
          <p:cNvPicPr>
            <a:picLocks noChangeAspect="1"/>
          </p:cNvPicPr>
          <p:nvPr/>
        </p:nvPicPr>
        <p:blipFill>
          <a:blip r:embed="rId2"/>
          <a:stretch>
            <a:fillRect/>
          </a:stretch>
        </p:blipFill>
        <p:spPr>
          <a:xfrm>
            <a:off x="3106847" y="2074333"/>
            <a:ext cx="5978305" cy="4401609"/>
          </a:xfrm>
          <a:prstGeom prst="rect">
            <a:avLst/>
          </a:prstGeom>
        </p:spPr>
      </p:pic>
    </p:spTree>
    <p:extLst>
      <p:ext uri="{BB962C8B-B14F-4D97-AF65-F5344CB8AC3E}">
        <p14:creationId xmlns:p14="http://schemas.microsoft.com/office/powerpoint/2010/main" val="206780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Welcome &amp; Mindful Moment</a:t>
            </a:r>
          </a:p>
        </p:txBody>
      </p:sp>
      <p:sp>
        <p:nvSpPr>
          <p:cNvPr id="3" name="TextBox 2">
            <a:extLst>
              <a:ext uri="{FF2B5EF4-FFF2-40B4-BE49-F238E27FC236}">
                <a16:creationId xmlns:a16="http://schemas.microsoft.com/office/drawing/2014/main" id="{A6BDFE55-FDC5-E856-DB98-3945E124ACCE}"/>
              </a:ext>
            </a:extLst>
          </p:cNvPr>
          <p:cNvSpPr txBox="1"/>
          <p:nvPr/>
        </p:nvSpPr>
        <p:spPr>
          <a:xfrm>
            <a:off x="754106" y="5454032"/>
            <a:ext cx="1068378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Allison Thummel</a:t>
            </a:r>
          </a:p>
          <a:p>
            <a:pPr algn="ctr"/>
            <a:r>
              <a:rPr lang="en-US" sz="2000" dirty="0">
                <a:latin typeface="Arial" panose="020B0604020202020204" pitchFamily="34" charset="0"/>
                <a:cs typeface="Arial" panose="020B0604020202020204" pitchFamily="34" charset="0"/>
              </a:rPr>
              <a:t>FBISD SHAC Chair</a:t>
            </a:r>
          </a:p>
        </p:txBody>
      </p:sp>
      <p:pic>
        <p:nvPicPr>
          <p:cNvPr id="4" name="Picture 3">
            <a:extLst>
              <a:ext uri="{FF2B5EF4-FFF2-40B4-BE49-F238E27FC236}">
                <a16:creationId xmlns:a16="http://schemas.microsoft.com/office/drawing/2014/main" id="{538C7283-8C6E-D4DC-F8CA-21E253F1465E}"/>
              </a:ext>
            </a:extLst>
          </p:cNvPr>
          <p:cNvPicPr>
            <a:picLocks noChangeAspect="1"/>
          </p:cNvPicPr>
          <p:nvPr/>
        </p:nvPicPr>
        <p:blipFill>
          <a:blip r:embed="rId4"/>
          <a:stretch>
            <a:fillRect/>
          </a:stretch>
        </p:blipFill>
        <p:spPr>
          <a:xfrm>
            <a:off x="2801915" y="1696949"/>
            <a:ext cx="6588169" cy="3464102"/>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a:xfrm>
            <a:off x="838200" y="1176863"/>
            <a:ext cx="10515600" cy="956733"/>
          </a:xfrm>
        </p:spPr>
        <p:txBody>
          <a:bodyPr>
            <a:normAutofit/>
          </a:bodyPr>
          <a:lstStyle/>
          <a:p>
            <a:pPr algn="ctr"/>
            <a:r>
              <a:rPr lang="en-US" sz="4800" dirty="0"/>
              <a:t>The “Research to Practice Gap”</a:t>
            </a:r>
          </a:p>
        </p:txBody>
      </p:sp>
      <p:sp>
        <p:nvSpPr>
          <p:cNvPr id="3" name="Content Placeholder 2">
            <a:extLst>
              <a:ext uri="{FF2B5EF4-FFF2-40B4-BE49-F238E27FC236}">
                <a16:creationId xmlns:a16="http://schemas.microsoft.com/office/drawing/2014/main" id="{73E3BB63-1501-1341-5801-74D0544F1F47}"/>
              </a:ext>
            </a:extLst>
          </p:cNvPr>
          <p:cNvSpPr>
            <a:spLocks noGrp="1"/>
          </p:cNvSpPr>
          <p:nvPr>
            <p:ph idx="1"/>
          </p:nvPr>
        </p:nvSpPr>
        <p:spPr>
          <a:xfrm>
            <a:off x="4656668" y="2441948"/>
            <a:ext cx="7222066" cy="3735016"/>
          </a:xfrm>
        </p:spPr>
        <p:txBody>
          <a:bodyPr/>
          <a:lstStyle/>
          <a:p>
            <a:pPr marL="457200" indent="-457200">
              <a:buFont typeface="Arial" panose="020B0604020202020204" pitchFamily="34" charset="0"/>
              <a:buChar char="•"/>
            </a:pPr>
            <a:r>
              <a:rPr lang="en-US" sz="2800" dirty="0"/>
              <a:t>Translating research to practices takes approx. 17 years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Implementation will not happen on its own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Passive implementation approaches are mostly ineffective</a:t>
            </a:r>
          </a:p>
        </p:txBody>
      </p:sp>
      <p:pic>
        <p:nvPicPr>
          <p:cNvPr id="4" name="Picture 3">
            <a:extLst>
              <a:ext uri="{FF2B5EF4-FFF2-40B4-BE49-F238E27FC236}">
                <a16:creationId xmlns:a16="http://schemas.microsoft.com/office/drawing/2014/main" id="{319C4DCC-49B7-4469-A885-5737225F2047}"/>
              </a:ext>
            </a:extLst>
          </p:cNvPr>
          <p:cNvPicPr>
            <a:picLocks noChangeAspect="1"/>
          </p:cNvPicPr>
          <p:nvPr/>
        </p:nvPicPr>
        <p:blipFill>
          <a:blip r:embed="rId2"/>
          <a:stretch>
            <a:fillRect/>
          </a:stretch>
        </p:blipFill>
        <p:spPr>
          <a:xfrm>
            <a:off x="685801" y="2441947"/>
            <a:ext cx="3420533" cy="3893691"/>
          </a:xfrm>
          <a:prstGeom prst="rect">
            <a:avLst/>
          </a:prstGeom>
        </p:spPr>
      </p:pic>
    </p:spTree>
    <p:extLst>
      <p:ext uri="{BB962C8B-B14F-4D97-AF65-F5344CB8AC3E}">
        <p14:creationId xmlns:p14="http://schemas.microsoft.com/office/powerpoint/2010/main" val="267437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44AE07-0165-47A7-8C2D-4809A9D44BF7}"/>
              </a:ext>
            </a:extLst>
          </p:cNvPr>
          <p:cNvPicPr>
            <a:picLocks noChangeAspect="1"/>
          </p:cNvPicPr>
          <p:nvPr/>
        </p:nvPicPr>
        <p:blipFill>
          <a:blip r:embed="rId2"/>
          <a:stretch>
            <a:fillRect/>
          </a:stretch>
        </p:blipFill>
        <p:spPr>
          <a:xfrm>
            <a:off x="1982537" y="167148"/>
            <a:ext cx="8226926" cy="6045674"/>
          </a:xfrm>
          <a:prstGeom prst="rect">
            <a:avLst/>
          </a:prstGeom>
        </p:spPr>
      </p:pic>
      <p:sp>
        <p:nvSpPr>
          <p:cNvPr id="6" name="TextBox 5">
            <a:extLst>
              <a:ext uri="{FF2B5EF4-FFF2-40B4-BE49-F238E27FC236}">
                <a16:creationId xmlns:a16="http://schemas.microsoft.com/office/drawing/2014/main" id="{12D1C9E8-DDAA-4AC5-869A-7972C523077C}"/>
              </a:ext>
            </a:extLst>
          </p:cNvPr>
          <p:cNvSpPr txBox="1"/>
          <p:nvPr/>
        </p:nvSpPr>
        <p:spPr>
          <a:xfrm>
            <a:off x="2139949" y="6396335"/>
            <a:ext cx="8606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Walker, TJ, Pfledderer, CD, Craig, DW, et al. (2023). Elementary school staff perspectives on the implementation of physical activity approaches in practice: an exploratory sequential mixed methods study.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Frontiers in Public Health</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11</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1193442.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156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D1C9E8-DDAA-4AC5-869A-7972C523077C}"/>
              </a:ext>
            </a:extLst>
          </p:cNvPr>
          <p:cNvSpPr txBox="1"/>
          <p:nvPr/>
        </p:nvSpPr>
        <p:spPr>
          <a:xfrm>
            <a:off x="2139949" y="6396335"/>
            <a:ext cx="8606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Walker, TJ, Pfledderer, CD, Craig, DW, et al. (2023). Elementary school staff perspectives on the implementation of physical activity approaches in practice: an exploratory sequential mixed methods study.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Frontiers in Public Health</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11</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1193442.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7C01B8-B5A5-49B6-815B-95A548239299}"/>
              </a:ext>
            </a:extLst>
          </p:cNvPr>
          <p:cNvPicPr>
            <a:picLocks noChangeAspect="1"/>
          </p:cNvPicPr>
          <p:nvPr/>
        </p:nvPicPr>
        <p:blipFill>
          <a:blip r:embed="rId2"/>
          <a:stretch>
            <a:fillRect/>
          </a:stretch>
        </p:blipFill>
        <p:spPr>
          <a:xfrm>
            <a:off x="1173852" y="106800"/>
            <a:ext cx="9844295" cy="6232294"/>
          </a:xfrm>
          <a:prstGeom prst="rect">
            <a:avLst/>
          </a:prstGeom>
        </p:spPr>
      </p:pic>
      <p:sp>
        <p:nvSpPr>
          <p:cNvPr id="2" name="Rectangle: Rounded Corners 1">
            <a:extLst>
              <a:ext uri="{FF2B5EF4-FFF2-40B4-BE49-F238E27FC236}">
                <a16:creationId xmlns:a16="http://schemas.microsoft.com/office/drawing/2014/main" id="{C4FACDF7-948F-4114-9A86-501A726D0F42}"/>
              </a:ext>
            </a:extLst>
          </p:cNvPr>
          <p:cNvSpPr/>
          <p:nvPr/>
        </p:nvSpPr>
        <p:spPr>
          <a:xfrm>
            <a:off x="1308847" y="869577"/>
            <a:ext cx="4276165" cy="176604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625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D1C9E8-DDAA-4AC5-869A-7972C523077C}"/>
              </a:ext>
            </a:extLst>
          </p:cNvPr>
          <p:cNvSpPr txBox="1"/>
          <p:nvPr/>
        </p:nvSpPr>
        <p:spPr>
          <a:xfrm>
            <a:off x="2139949" y="6396335"/>
            <a:ext cx="8606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Walker, TJ, Pfledderer, CD, Craig, DW, et al. (2023). Elementary school staff perspectives on the implementation of physical activity approaches in practice: an exploratory sequential mixed methods study.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Frontiers in Public Health</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11</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1193442.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7C01B8-B5A5-49B6-815B-95A548239299}"/>
              </a:ext>
            </a:extLst>
          </p:cNvPr>
          <p:cNvPicPr>
            <a:picLocks noChangeAspect="1"/>
          </p:cNvPicPr>
          <p:nvPr/>
        </p:nvPicPr>
        <p:blipFill>
          <a:blip r:embed="rId2"/>
          <a:stretch>
            <a:fillRect/>
          </a:stretch>
        </p:blipFill>
        <p:spPr>
          <a:xfrm>
            <a:off x="1173852" y="106800"/>
            <a:ext cx="9844295" cy="6232294"/>
          </a:xfrm>
          <a:prstGeom prst="rect">
            <a:avLst/>
          </a:prstGeom>
        </p:spPr>
      </p:pic>
      <p:sp>
        <p:nvSpPr>
          <p:cNvPr id="2" name="Rectangle: Rounded Corners 1">
            <a:extLst>
              <a:ext uri="{FF2B5EF4-FFF2-40B4-BE49-F238E27FC236}">
                <a16:creationId xmlns:a16="http://schemas.microsoft.com/office/drawing/2014/main" id="{C4FACDF7-948F-4114-9A86-501A726D0F42}"/>
              </a:ext>
            </a:extLst>
          </p:cNvPr>
          <p:cNvSpPr/>
          <p:nvPr/>
        </p:nvSpPr>
        <p:spPr>
          <a:xfrm>
            <a:off x="1389529" y="2707341"/>
            <a:ext cx="4195483" cy="164950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987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D1C9E8-DDAA-4AC5-869A-7972C523077C}"/>
              </a:ext>
            </a:extLst>
          </p:cNvPr>
          <p:cNvSpPr txBox="1"/>
          <p:nvPr/>
        </p:nvSpPr>
        <p:spPr>
          <a:xfrm>
            <a:off x="2139949" y="6396335"/>
            <a:ext cx="8606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Walker, TJ, Pfledderer, CD, Craig, DW, et al. (2023). Elementary school staff perspectives on the implementation of physical activity approaches in practice: an exploratory sequential mixed methods study.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Frontiers in Public Health</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11</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1193442.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7C01B8-B5A5-49B6-815B-95A548239299}"/>
              </a:ext>
            </a:extLst>
          </p:cNvPr>
          <p:cNvPicPr>
            <a:picLocks noChangeAspect="1"/>
          </p:cNvPicPr>
          <p:nvPr/>
        </p:nvPicPr>
        <p:blipFill>
          <a:blip r:embed="rId2"/>
          <a:stretch>
            <a:fillRect/>
          </a:stretch>
        </p:blipFill>
        <p:spPr>
          <a:xfrm>
            <a:off x="1173852" y="106800"/>
            <a:ext cx="9844295" cy="6232294"/>
          </a:xfrm>
          <a:prstGeom prst="rect">
            <a:avLst/>
          </a:prstGeom>
        </p:spPr>
      </p:pic>
      <p:sp>
        <p:nvSpPr>
          <p:cNvPr id="2" name="Rectangle: Rounded Corners 1">
            <a:extLst>
              <a:ext uri="{FF2B5EF4-FFF2-40B4-BE49-F238E27FC236}">
                <a16:creationId xmlns:a16="http://schemas.microsoft.com/office/drawing/2014/main" id="{C4FACDF7-948F-4114-9A86-501A726D0F42}"/>
              </a:ext>
            </a:extLst>
          </p:cNvPr>
          <p:cNvSpPr/>
          <p:nvPr/>
        </p:nvSpPr>
        <p:spPr>
          <a:xfrm>
            <a:off x="1353671" y="4383741"/>
            <a:ext cx="4231341" cy="187362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212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a:xfrm>
            <a:off x="838200" y="1346200"/>
            <a:ext cx="10515600" cy="1002553"/>
          </a:xfrm>
        </p:spPr>
        <p:txBody>
          <a:bodyPr>
            <a:normAutofit/>
          </a:bodyPr>
          <a:lstStyle/>
          <a:p>
            <a:r>
              <a:rPr lang="en-US" dirty="0"/>
              <a:t>Ways to Support Physical Activity</a:t>
            </a:r>
          </a:p>
        </p:txBody>
      </p:sp>
      <p:sp>
        <p:nvSpPr>
          <p:cNvPr id="3" name="Content Placeholder 2">
            <a:extLst>
              <a:ext uri="{FF2B5EF4-FFF2-40B4-BE49-F238E27FC236}">
                <a16:creationId xmlns:a16="http://schemas.microsoft.com/office/drawing/2014/main" id="{73E3BB63-1501-1341-5801-74D0544F1F47}"/>
              </a:ext>
            </a:extLst>
          </p:cNvPr>
          <p:cNvSpPr>
            <a:spLocks noGrp="1"/>
          </p:cNvSpPr>
          <p:nvPr>
            <p:ph idx="1"/>
          </p:nvPr>
        </p:nvSpPr>
        <p:spPr>
          <a:xfrm>
            <a:off x="838200" y="2500314"/>
            <a:ext cx="10515600" cy="3505200"/>
          </a:xfrm>
        </p:spPr>
        <p:txBody>
          <a:bodyPr/>
          <a:lstStyle/>
          <a:p>
            <a:pPr marL="514350" indent="-514350">
              <a:buFont typeface="+mj-lt"/>
              <a:buAutoNum type="arabicPeriod"/>
            </a:pPr>
            <a:r>
              <a:rPr lang="en-US" dirty="0"/>
              <a:t>Monitor what schools are doing</a:t>
            </a:r>
          </a:p>
          <a:p>
            <a:pPr marL="1200150" lvl="1" indent="-514350"/>
            <a:r>
              <a:rPr lang="en-US" dirty="0"/>
              <a:t>Interviews, surveys, direct observations</a:t>
            </a:r>
          </a:p>
          <a:p>
            <a:pPr marL="514350" indent="-514350">
              <a:buFont typeface="+mj-lt"/>
              <a:buAutoNum type="arabicPeriod"/>
            </a:pPr>
            <a:r>
              <a:rPr lang="en-US" dirty="0"/>
              <a:t>Promote the benefits of physical activity</a:t>
            </a:r>
          </a:p>
          <a:p>
            <a:pPr marL="1143000" lvl="1" indent="-457200"/>
            <a:r>
              <a:rPr lang="en-US" dirty="0"/>
              <a:t>Academic, social-emotional, instructional, and physical</a:t>
            </a:r>
          </a:p>
          <a:p>
            <a:pPr marL="514350" indent="-514350">
              <a:buFont typeface="+mj-lt"/>
              <a:buAutoNum type="arabicPeriod"/>
            </a:pPr>
            <a:r>
              <a:rPr lang="en-US" dirty="0"/>
              <a:t>Build capacity within the district and schools</a:t>
            </a:r>
          </a:p>
          <a:p>
            <a:pPr marL="1143000" lvl="1" indent="-457200"/>
            <a:r>
              <a:rPr lang="en-US" dirty="0"/>
              <a:t>Educate</a:t>
            </a:r>
          </a:p>
          <a:p>
            <a:pPr marL="1143000" lvl="1" indent="-457200"/>
            <a:r>
              <a:rPr lang="en-US" dirty="0"/>
              <a:t>Motivate</a:t>
            </a:r>
          </a:p>
          <a:p>
            <a:pPr marL="1143000" lvl="1" indent="-457200"/>
            <a:r>
              <a:rPr lang="en-US" dirty="0"/>
              <a:t>Develop/enhance skills</a:t>
            </a:r>
          </a:p>
          <a:p>
            <a:pPr marL="1143000" lvl="1" indent="-457200"/>
            <a:r>
              <a:rPr lang="en-US" dirty="0"/>
              <a:t>Reduce barriers (e.g., lack of resources, competing priorities)</a:t>
            </a:r>
          </a:p>
        </p:txBody>
      </p:sp>
    </p:spTree>
    <p:extLst>
      <p:ext uri="{BB962C8B-B14F-4D97-AF65-F5344CB8AC3E}">
        <p14:creationId xmlns:p14="http://schemas.microsoft.com/office/powerpoint/2010/main" val="365920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2C8C-42A3-C584-D776-17F89D154D1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3E3BB63-1501-1341-5801-74D0544F1F47}"/>
              </a:ext>
            </a:extLst>
          </p:cNvPr>
          <p:cNvSpPr>
            <a:spLocks noGrp="1"/>
          </p:cNvSpPr>
          <p:nvPr>
            <p:ph sz="half" idx="1"/>
          </p:nvPr>
        </p:nvSpPr>
        <p:spPr>
          <a:xfrm>
            <a:off x="838199" y="2047745"/>
            <a:ext cx="10515599" cy="4129218"/>
          </a:xfrm>
        </p:spPr>
        <p:txBody>
          <a:bodyPr/>
          <a:lstStyle/>
          <a:p>
            <a:pPr marL="457200" indent="-457200"/>
            <a:r>
              <a:rPr lang="en-US" sz="2800" dirty="0"/>
              <a:t>Derek Craig, PhD</a:t>
            </a:r>
          </a:p>
          <a:p>
            <a:pPr marL="457200" indent="-457200"/>
            <a:r>
              <a:rPr lang="en-US" sz="2800" dirty="0"/>
              <a:t>Postdoctoral Research Fellow</a:t>
            </a:r>
          </a:p>
          <a:p>
            <a:pPr marL="457200" indent="-457200"/>
            <a:r>
              <a:rPr lang="en-US" sz="2800" dirty="0">
                <a:hlinkClick r:id="rId2"/>
              </a:rPr>
              <a:t>Derek.W.Craig@uth.tmc.edu</a:t>
            </a:r>
            <a:endParaRPr lang="en-US" sz="2800" dirty="0"/>
          </a:p>
          <a:p>
            <a:pPr marL="457200" indent="-457200"/>
            <a:endParaRPr lang="en-US" sz="2800" dirty="0"/>
          </a:p>
          <a:p>
            <a:pPr marL="457200" indent="-457200"/>
            <a:r>
              <a:rPr lang="en-US" sz="2800" dirty="0"/>
              <a:t>Timothy Walker, PhD</a:t>
            </a:r>
          </a:p>
          <a:p>
            <a:pPr marL="457200" indent="-457200"/>
            <a:r>
              <a:rPr lang="en-US" sz="2800" dirty="0"/>
              <a:t>Assistant Professor</a:t>
            </a:r>
          </a:p>
          <a:p>
            <a:pPr marL="457200" indent="-457200"/>
            <a:r>
              <a:rPr lang="en-US" sz="2800" dirty="0">
                <a:hlinkClick r:id="rId3"/>
              </a:rPr>
              <a:t>Timothy.J.Walker@uth.tmc.edu</a:t>
            </a:r>
            <a:r>
              <a:rPr lang="en-US" sz="2800" dirty="0"/>
              <a:t> </a:t>
            </a:r>
          </a:p>
        </p:txBody>
      </p:sp>
      <p:pic>
        <p:nvPicPr>
          <p:cNvPr id="5" name="Picture 4">
            <a:extLst>
              <a:ext uri="{FF2B5EF4-FFF2-40B4-BE49-F238E27FC236}">
                <a16:creationId xmlns:a16="http://schemas.microsoft.com/office/drawing/2014/main" id="{555D3F29-9D07-40B5-BB45-663A34B7D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153" y="3197360"/>
            <a:ext cx="3792645" cy="1829988"/>
          </a:xfrm>
          <a:prstGeom prst="rect">
            <a:avLst/>
          </a:prstGeom>
        </p:spPr>
      </p:pic>
    </p:spTree>
    <p:extLst>
      <p:ext uri="{BB962C8B-B14F-4D97-AF65-F5344CB8AC3E}">
        <p14:creationId xmlns:p14="http://schemas.microsoft.com/office/powerpoint/2010/main" val="2304594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445726" y="5993425"/>
            <a:ext cx="9144000" cy="698028"/>
          </a:xfrm>
        </p:spPr>
        <p:txBody>
          <a:bodyPr>
            <a:noAutofit/>
          </a:bodyPr>
          <a:lstStyle/>
          <a:p>
            <a:pPr>
              <a:lnSpc>
                <a:spcPct val="100000"/>
              </a:lnSpc>
            </a:pPr>
            <a:r>
              <a:rPr lang="en-US" sz="2800" b="1" dirty="0">
                <a:solidFill>
                  <a:schemeClr val="bg1"/>
                </a:solidFill>
                <a:latin typeface="Arial" panose="020B0604020202020204" pitchFamily="34" charset="0"/>
                <a:cs typeface="Arial" panose="020B0604020202020204" pitchFamily="34" charset="0"/>
              </a:rPr>
              <a:t>Action-Based Learning in Fort Bend ISD</a:t>
            </a:r>
            <a:br>
              <a:rPr lang="en-US" sz="2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FBISD ABL Teachers</a:t>
            </a:r>
            <a:br>
              <a:rPr lang="en-US" sz="2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John </a:t>
            </a:r>
            <a:r>
              <a:rPr lang="en-US" sz="1800" b="1" dirty="0" err="1">
                <a:solidFill>
                  <a:schemeClr val="bg1"/>
                </a:solidFill>
                <a:latin typeface="Arial" panose="020B0604020202020204" pitchFamily="34" charset="0"/>
                <a:cs typeface="Arial" panose="020B0604020202020204" pitchFamily="34" charset="0"/>
              </a:rPr>
              <a:t>Needem</a:t>
            </a:r>
            <a:r>
              <a:rPr lang="en-US" sz="1800" b="1" dirty="0">
                <a:solidFill>
                  <a:schemeClr val="bg1"/>
                </a:solidFill>
                <a:latin typeface="Arial" panose="020B0604020202020204" pitchFamily="34" charset="0"/>
                <a:cs typeface="Arial" panose="020B0604020202020204" pitchFamily="34" charset="0"/>
              </a:rPr>
              <a:t>, Steven Buckley, Tracy Johnson, &amp; Ashley East</a:t>
            </a:r>
          </a:p>
        </p:txBody>
      </p:sp>
    </p:spTree>
    <p:extLst>
      <p:ext uri="{BB962C8B-B14F-4D97-AF65-F5344CB8AC3E}">
        <p14:creationId xmlns:p14="http://schemas.microsoft.com/office/powerpoint/2010/main" val="2342552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E672-5E8C-447C-BF7A-A2A3929C965E}"/>
              </a:ext>
            </a:extLst>
          </p:cNvPr>
          <p:cNvSpPr>
            <a:spLocks noGrp="1"/>
          </p:cNvSpPr>
          <p:nvPr>
            <p:ph type="ctrTitle"/>
          </p:nvPr>
        </p:nvSpPr>
        <p:spPr>
          <a:xfrm>
            <a:off x="4965430" y="629268"/>
            <a:ext cx="6586491" cy="1286160"/>
          </a:xfrm>
        </p:spPr>
        <p:txBody>
          <a:bodyPr vert="horz" lIns="91440" tIns="45720" rIns="91440" bIns="45720" rtlCol="0" anchor="b">
            <a:normAutofit/>
          </a:bodyPr>
          <a:lstStyle/>
          <a:p>
            <a:pPr algn="l"/>
            <a:r>
              <a:rPr lang="en-US" sz="4400" b="1"/>
              <a:t>What is ABL?</a:t>
            </a:r>
          </a:p>
        </p:txBody>
      </p:sp>
      <p:sp>
        <p:nvSpPr>
          <p:cNvPr id="3" name="Subtitle 2">
            <a:extLst>
              <a:ext uri="{FF2B5EF4-FFF2-40B4-BE49-F238E27FC236}">
                <a16:creationId xmlns:a16="http://schemas.microsoft.com/office/drawing/2014/main" id="{4D548AA4-C556-435B-9B31-E5733938183F}"/>
              </a:ext>
            </a:extLst>
          </p:cNvPr>
          <p:cNvSpPr>
            <a:spLocks noGrp="1"/>
          </p:cNvSpPr>
          <p:nvPr>
            <p:ph type="subTitle" idx="1"/>
          </p:nvPr>
        </p:nvSpPr>
        <p:spPr>
          <a:xfrm>
            <a:off x="4965431" y="2438400"/>
            <a:ext cx="6586489" cy="3785419"/>
          </a:xfrm>
        </p:spPr>
        <p:txBody>
          <a:bodyPr vert="horz" lIns="91440" tIns="45720" rIns="91440" bIns="45720" rtlCol="0">
            <a:normAutofit/>
          </a:bodyPr>
          <a:lstStyle/>
          <a:p>
            <a:pPr indent="-228600" algn="l">
              <a:buFont typeface="Arial" panose="020B0604020202020204" pitchFamily="34" charset="0"/>
              <a:buChar char="•"/>
            </a:pPr>
            <a:r>
              <a:rPr lang="en-US" sz="2000" b="1" i="1">
                <a:sym typeface="Lato"/>
              </a:rPr>
              <a:t>Action Based Learning™</a:t>
            </a:r>
            <a:r>
              <a:rPr lang="en-US" sz="2000">
                <a:sym typeface="Lato"/>
              </a:rPr>
              <a:t> is based on the brain research that strongly supports the link between movement and learning. We know that healthy, active students, make better learners! So how do we apply this to the classroom? </a:t>
            </a:r>
          </a:p>
          <a:p>
            <a:pPr indent="-228600" algn="l">
              <a:buFont typeface="Arial" panose="020B0604020202020204" pitchFamily="34" charset="0"/>
              <a:buChar char="•"/>
            </a:pPr>
            <a:r>
              <a:rPr lang="en-US" sz="2000">
                <a:sym typeface="Lato"/>
              </a:rPr>
              <a:t>Action Based Learning! ABL provides students an advantage to learn.  The focus is on creating an optimal learning environments for all students, through movement!  </a:t>
            </a:r>
          </a:p>
          <a:p>
            <a:pPr indent="-228600" algn="l">
              <a:buFont typeface="Arial" panose="020B0604020202020204" pitchFamily="34" charset="0"/>
              <a:buChar char="•"/>
            </a:pPr>
            <a:r>
              <a:rPr lang="en-US" sz="2000">
                <a:sym typeface="Lato"/>
              </a:rPr>
              <a:t>Action Based Learning stations in the classroom can be used to prepare the brain for learning, reinforce academic content, and strengthening the 12 foundations of Learning Readiness. </a:t>
            </a:r>
            <a:endParaRPr lang="en-US" sz="2000">
              <a:highlight>
                <a:schemeClr val="lt1"/>
              </a:highlight>
            </a:endParaRPr>
          </a:p>
          <a:p>
            <a:pPr indent="-228600" algn="l">
              <a:buFont typeface="Arial" panose="020B0604020202020204" pitchFamily="34" charset="0"/>
              <a:buChar char="•"/>
            </a:pPr>
            <a:endParaRPr lang="en-US" sz="2000"/>
          </a:p>
        </p:txBody>
      </p:sp>
      <p:pic>
        <p:nvPicPr>
          <p:cNvPr id="5" name="Picture 4" descr="Magnifying glass and question mark">
            <a:extLst>
              <a:ext uri="{FF2B5EF4-FFF2-40B4-BE49-F238E27FC236}">
                <a16:creationId xmlns:a16="http://schemas.microsoft.com/office/drawing/2014/main" id="{3DA01BC8-56CC-0005-83E6-F83502B04610}"/>
              </a:ext>
            </a:extLst>
          </p:cNvPr>
          <p:cNvPicPr>
            <a:picLocks noChangeAspect="1"/>
          </p:cNvPicPr>
          <p:nvPr/>
        </p:nvPicPr>
        <p:blipFill rotWithShape="1">
          <a:blip r:embed="rId3"/>
          <a:srcRect l="32813" t="15942" r="29165"/>
          <a:stretch/>
        </p:blipFill>
        <p:spPr>
          <a:xfrm>
            <a:off x="285300" y="1528588"/>
            <a:ext cx="3995512" cy="4968684"/>
          </a:xfrm>
          <a:prstGeom prst="rect">
            <a:avLst/>
          </a:prstGeom>
          <a:solidFill>
            <a:schemeClr val="accent1">
              <a:lumMod val="40000"/>
              <a:lumOff val="60000"/>
            </a:schemeClr>
          </a:solidFill>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E50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ECC1732-D97F-4B84-B6AE-F77B1CC4973D}"/>
              </a:ext>
            </a:extLst>
          </p:cNvPr>
          <p:cNvPicPr>
            <a:picLocks noChangeAspect="1"/>
          </p:cNvPicPr>
          <p:nvPr/>
        </p:nvPicPr>
        <p:blipFill>
          <a:blip r:embed="rId4"/>
          <a:stretch>
            <a:fillRect/>
          </a:stretch>
        </p:blipFill>
        <p:spPr>
          <a:xfrm>
            <a:off x="-43384" y="-4454"/>
            <a:ext cx="12279923" cy="1097789"/>
          </a:xfrm>
          <a:prstGeom prst="rect">
            <a:avLst/>
          </a:prstGeom>
        </p:spPr>
      </p:pic>
      <p:pic>
        <p:nvPicPr>
          <p:cNvPr id="7" name="Picture 2" descr="Action Based Learning">
            <a:extLst>
              <a:ext uri="{FF2B5EF4-FFF2-40B4-BE49-F238E27FC236}">
                <a16:creationId xmlns:a16="http://schemas.microsoft.com/office/drawing/2014/main" id="{B8B2AF1B-2E63-4B27-834F-D8E1263ED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3230" y="1268657"/>
            <a:ext cx="1482184" cy="6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11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Background pattern&#10;&#10;Description automatically generated">
            <a:extLst>
              <a:ext uri="{FF2B5EF4-FFF2-40B4-BE49-F238E27FC236}">
                <a16:creationId xmlns:a16="http://schemas.microsoft.com/office/drawing/2014/main" id="{22C04D70-EE58-D3CF-6A89-4206093B6035}"/>
              </a:ext>
            </a:extLst>
          </p:cNvPr>
          <p:cNvPicPr>
            <a:picLocks noChangeAspect="1"/>
          </p:cNvPicPr>
          <p:nvPr/>
        </p:nvPicPr>
        <p:blipFill rotWithShape="1">
          <a:blip r:embed="rId3">
            <a:alphaModFix amt="35000"/>
          </a:blip>
          <a:srcRect l="15315" t="18911" r="3062"/>
          <a:stretch/>
        </p:blipFill>
        <p:spPr>
          <a:xfrm>
            <a:off x="0" y="1093335"/>
            <a:ext cx="12192000" cy="5764664"/>
          </a:xfrm>
          <a:prstGeom prst="rect">
            <a:avLst/>
          </a:prstGeom>
          <a:solidFill>
            <a:schemeClr val="tx1">
              <a:lumMod val="85000"/>
              <a:alpha val="47000"/>
            </a:schemeClr>
          </a:solidFill>
        </p:spPr>
      </p:pic>
      <p:sp>
        <p:nvSpPr>
          <p:cNvPr id="2" name="TextBox 1">
            <a:extLst>
              <a:ext uri="{FF2B5EF4-FFF2-40B4-BE49-F238E27FC236}">
                <a16:creationId xmlns:a16="http://schemas.microsoft.com/office/drawing/2014/main" id="{293C86F5-8B51-49BF-800A-918693BA72AE}"/>
              </a:ext>
            </a:extLst>
          </p:cNvPr>
          <p:cNvSpPr txBox="1"/>
          <p:nvPr/>
        </p:nvSpPr>
        <p:spPr>
          <a:xfrm>
            <a:off x="343677" y="1054051"/>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Light" panose="020F0302020204030204"/>
                <a:ea typeface="+mn-ea"/>
                <a:cs typeface="+mn-cs"/>
              </a:rPr>
              <a:t>Why ABL?</a:t>
            </a:r>
          </a:p>
        </p:txBody>
      </p:sp>
      <p:graphicFrame>
        <p:nvGraphicFramePr>
          <p:cNvPr id="5" name="TextBox 2">
            <a:extLst>
              <a:ext uri="{FF2B5EF4-FFF2-40B4-BE49-F238E27FC236}">
                <a16:creationId xmlns:a16="http://schemas.microsoft.com/office/drawing/2014/main" id="{8C2D81A4-520A-B34E-CBF1-8B50D32A4FD5}"/>
              </a:ext>
            </a:extLst>
          </p:cNvPr>
          <p:cNvGraphicFramePr/>
          <p:nvPr/>
        </p:nvGraphicFramePr>
        <p:xfrm>
          <a:off x="438538" y="2147386"/>
          <a:ext cx="11643871" cy="4623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86C79B86-4EDE-4F53-8AAE-1DB6535914B5}"/>
              </a:ext>
            </a:extLst>
          </p:cNvPr>
          <p:cNvPicPr>
            <a:picLocks noChangeAspect="1"/>
          </p:cNvPicPr>
          <p:nvPr/>
        </p:nvPicPr>
        <p:blipFill>
          <a:blip r:embed="rId9"/>
          <a:stretch>
            <a:fillRect/>
          </a:stretch>
        </p:blipFill>
        <p:spPr>
          <a:xfrm>
            <a:off x="-43384" y="-4454"/>
            <a:ext cx="12279923" cy="1097789"/>
          </a:xfrm>
          <a:prstGeom prst="rect">
            <a:avLst/>
          </a:prstGeom>
        </p:spPr>
      </p:pic>
    </p:spTree>
    <p:extLst>
      <p:ext uri="{BB962C8B-B14F-4D97-AF65-F5344CB8AC3E}">
        <p14:creationId xmlns:p14="http://schemas.microsoft.com/office/powerpoint/2010/main" val="2920108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0EC2-53A7-8848-EB85-A2F39F46EF50}"/>
              </a:ext>
            </a:extLst>
          </p:cNvPr>
          <p:cNvSpPr>
            <a:spLocks noGrp="1"/>
          </p:cNvSpPr>
          <p:nvPr>
            <p:ph type="title"/>
          </p:nvPr>
        </p:nvSpPr>
        <p:spPr>
          <a:xfrm>
            <a:off x="440871" y="1319213"/>
            <a:ext cx="11421836" cy="1850140"/>
          </a:xfrm>
        </p:spPr>
        <p:txBody>
          <a:bodyPr>
            <a:noAutofit/>
          </a:bodyPr>
          <a:lstStyle/>
          <a:p>
            <a:r>
              <a:rPr lang="en-US" sz="4600" dirty="0"/>
              <a:t>Physical Activity Promotion in Schools:</a:t>
            </a:r>
            <a:br>
              <a:rPr lang="en-US" sz="4600" dirty="0"/>
            </a:br>
            <a:r>
              <a:rPr lang="en-US" sz="4600" dirty="0"/>
              <a:t>Providing More Than Just Health Benefits</a:t>
            </a:r>
          </a:p>
        </p:txBody>
      </p:sp>
      <p:sp>
        <p:nvSpPr>
          <p:cNvPr id="3" name="Text Placeholder 2">
            <a:extLst>
              <a:ext uri="{FF2B5EF4-FFF2-40B4-BE49-F238E27FC236}">
                <a16:creationId xmlns:a16="http://schemas.microsoft.com/office/drawing/2014/main" id="{B75B4037-9174-54F5-CC69-CC39E32D28EB}"/>
              </a:ext>
            </a:extLst>
          </p:cNvPr>
          <p:cNvSpPr>
            <a:spLocks noGrp="1"/>
          </p:cNvSpPr>
          <p:nvPr>
            <p:ph type="body" idx="1"/>
          </p:nvPr>
        </p:nvSpPr>
        <p:spPr>
          <a:xfrm>
            <a:off x="440871" y="3688648"/>
            <a:ext cx="10515600" cy="465667"/>
          </a:xfrm>
        </p:spPr>
        <p:txBody>
          <a:bodyPr/>
          <a:lstStyle/>
          <a:p>
            <a:r>
              <a:rPr lang="en-US" sz="2800" dirty="0"/>
              <a:t>Fort Bend ISD SHAC Meeting, April 2024</a:t>
            </a:r>
          </a:p>
        </p:txBody>
      </p:sp>
      <p:sp>
        <p:nvSpPr>
          <p:cNvPr id="4" name="Text Placeholder 2">
            <a:extLst>
              <a:ext uri="{FF2B5EF4-FFF2-40B4-BE49-F238E27FC236}">
                <a16:creationId xmlns:a16="http://schemas.microsoft.com/office/drawing/2014/main" id="{47157FA7-B5EB-4CE9-8698-69D2F15A6AC8}"/>
              </a:ext>
            </a:extLst>
          </p:cNvPr>
          <p:cNvSpPr txBox="1">
            <a:spLocks/>
          </p:cNvSpPr>
          <p:nvPr/>
        </p:nvSpPr>
        <p:spPr>
          <a:xfrm>
            <a:off x="440871" y="6419228"/>
            <a:ext cx="8643844" cy="46566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Presented by: Derek Craig, PhD &amp; Timothy Walker, PhD</a:t>
            </a:r>
          </a:p>
        </p:txBody>
      </p:sp>
    </p:spTree>
    <p:extLst>
      <p:ext uri="{BB962C8B-B14F-4D97-AF65-F5344CB8AC3E}">
        <p14:creationId xmlns:p14="http://schemas.microsoft.com/office/powerpoint/2010/main" val="3959425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12D894-B3AE-4D21-A6C2-D808F44A9183}"/>
              </a:ext>
            </a:extLst>
          </p:cNvPr>
          <p:cNvPicPr>
            <a:picLocks noChangeAspect="1"/>
          </p:cNvPicPr>
          <p:nvPr/>
        </p:nvPicPr>
        <p:blipFill>
          <a:blip r:embed="rId3"/>
          <a:stretch>
            <a:fillRect/>
          </a:stretch>
        </p:blipFill>
        <p:spPr>
          <a:xfrm>
            <a:off x="-43384" y="-4454"/>
            <a:ext cx="12279923" cy="1097789"/>
          </a:xfrm>
          <a:prstGeom prst="rect">
            <a:avLst/>
          </a:prstGeom>
        </p:spPr>
      </p:pic>
      <p:sp>
        <p:nvSpPr>
          <p:cNvPr id="3" name="TextBox 2">
            <a:extLst>
              <a:ext uri="{FF2B5EF4-FFF2-40B4-BE49-F238E27FC236}">
                <a16:creationId xmlns:a16="http://schemas.microsoft.com/office/drawing/2014/main" id="{A0EE8A28-7EC2-DBD3-CD8F-D724385909BD}"/>
              </a:ext>
            </a:extLst>
          </p:cNvPr>
          <p:cNvSpPr txBox="1"/>
          <p:nvPr/>
        </p:nvSpPr>
        <p:spPr>
          <a:xfrm>
            <a:off x="446594" y="1390878"/>
            <a:ext cx="10338193" cy="15696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libri"/>
                <a:cs typeface="Calibri"/>
              </a:rPr>
              <a:t>Where is the most restrictive environment for learning at school? </a:t>
            </a:r>
          </a:p>
        </p:txBody>
      </p:sp>
      <p:pic>
        <p:nvPicPr>
          <p:cNvPr id="4" name="Picture 3" descr="A classroom with desks and chairs&#10;&#10;Description automatically generated">
            <a:extLst>
              <a:ext uri="{FF2B5EF4-FFF2-40B4-BE49-F238E27FC236}">
                <a16:creationId xmlns:a16="http://schemas.microsoft.com/office/drawing/2014/main" id="{A690CFC5-99BC-ADC4-6DFD-A0002D8F2062}"/>
              </a:ext>
            </a:extLst>
          </p:cNvPr>
          <p:cNvPicPr>
            <a:picLocks noChangeAspect="1"/>
          </p:cNvPicPr>
          <p:nvPr/>
        </p:nvPicPr>
        <p:blipFill>
          <a:blip r:embed="rId4"/>
          <a:stretch>
            <a:fillRect/>
          </a:stretch>
        </p:blipFill>
        <p:spPr>
          <a:xfrm>
            <a:off x="2769705" y="3233032"/>
            <a:ext cx="6096000" cy="3462023"/>
          </a:xfrm>
          <a:prstGeom prst="rect">
            <a:avLst/>
          </a:prstGeom>
        </p:spPr>
      </p:pic>
    </p:spTree>
    <p:extLst>
      <p:ext uri="{BB962C8B-B14F-4D97-AF65-F5344CB8AC3E}">
        <p14:creationId xmlns:p14="http://schemas.microsoft.com/office/powerpoint/2010/main" val="175225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43CFADA-4EB6-425F-AECA-F3A92ADE20AF}"/>
              </a:ext>
            </a:extLst>
          </p:cNvPr>
          <p:cNvSpPr txBox="1"/>
          <p:nvPr/>
        </p:nvSpPr>
        <p:spPr>
          <a:xfrm>
            <a:off x="1051002" y="2155371"/>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Light" panose="020F0302020204030204"/>
                <a:ea typeface="+mn-ea"/>
                <a:cs typeface="+mn-cs"/>
              </a:rPr>
              <a:t>Effects of Exercise on the Brain</a:t>
            </a:r>
          </a:p>
        </p:txBody>
      </p:sp>
      <p:pic>
        <p:nvPicPr>
          <p:cNvPr id="2" name="Content Placeholder 6">
            <a:extLst>
              <a:ext uri="{FF2B5EF4-FFF2-40B4-BE49-F238E27FC236}">
                <a16:creationId xmlns:a16="http://schemas.microsoft.com/office/drawing/2014/main" id="{44810B5F-3D75-4110-BD50-6C2803A99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677" y="1657230"/>
            <a:ext cx="6780700" cy="4254889"/>
          </a:xfrm>
          <a:prstGeom prst="rect">
            <a:avLst/>
          </a:prstGeom>
        </p:spPr>
      </p:pic>
      <p:pic>
        <p:nvPicPr>
          <p:cNvPr id="6" name="Picture 5">
            <a:extLst>
              <a:ext uri="{FF2B5EF4-FFF2-40B4-BE49-F238E27FC236}">
                <a16:creationId xmlns:a16="http://schemas.microsoft.com/office/drawing/2014/main" id="{D712D894-B3AE-4D21-A6C2-D808F44A9183}"/>
              </a:ext>
            </a:extLst>
          </p:cNvPr>
          <p:cNvPicPr>
            <a:picLocks noChangeAspect="1"/>
          </p:cNvPicPr>
          <p:nvPr/>
        </p:nvPicPr>
        <p:blipFill>
          <a:blip r:embed="rId4"/>
          <a:stretch>
            <a:fillRect/>
          </a:stretch>
        </p:blipFill>
        <p:spPr>
          <a:xfrm>
            <a:off x="-43384" y="-4454"/>
            <a:ext cx="12279923" cy="1097789"/>
          </a:xfrm>
          <a:prstGeom prst="rect">
            <a:avLst/>
          </a:prstGeom>
        </p:spPr>
      </p:pic>
      <p:pic>
        <p:nvPicPr>
          <p:cNvPr id="12" name="Picture 2" descr="Action Based Learning">
            <a:extLst>
              <a:ext uri="{FF2B5EF4-FFF2-40B4-BE49-F238E27FC236}">
                <a16:creationId xmlns:a16="http://schemas.microsoft.com/office/drawing/2014/main" id="{281E7E60-8133-46E3-BD28-EA70C0CBA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22" y="5489121"/>
            <a:ext cx="1482184" cy="6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34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12D894-B3AE-4D21-A6C2-D808F44A9183}"/>
              </a:ext>
            </a:extLst>
          </p:cNvPr>
          <p:cNvPicPr>
            <a:picLocks noChangeAspect="1"/>
          </p:cNvPicPr>
          <p:nvPr/>
        </p:nvPicPr>
        <p:blipFill>
          <a:blip r:embed="rId3"/>
          <a:stretch>
            <a:fillRect/>
          </a:stretch>
        </p:blipFill>
        <p:spPr>
          <a:xfrm>
            <a:off x="-43384" y="-4454"/>
            <a:ext cx="12279923" cy="1097789"/>
          </a:xfrm>
          <a:prstGeom prst="rect">
            <a:avLst/>
          </a:prstGeom>
        </p:spPr>
      </p:pic>
      <p:pic>
        <p:nvPicPr>
          <p:cNvPr id="5" name="Picture 4" descr="A child lying on a blue mat&#10;&#10;Description automatically generated">
            <a:extLst>
              <a:ext uri="{FF2B5EF4-FFF2-40B4-BE49-F238E27FC236}">
                <a16:creationId xmlns:a16="http://schemas.microsoft.com/office/drawing/2014/main" id="{3F71A0ED-A875-8C10-EBBF-F8039A9EC4C3}"/>
              </a:ext>
            </a:extLst>
          </p:cNvPr>
          <p:cNvPicPr>
            <a:picLocks noChangeAspect="1"/>
          </p:cNvPicPr>
          <p:nvPr/>
        </p:nvPicPr>
        <p:blipFill rotWithShape="1">
          <a:blip r:embed="rId4"/>
          <a:srcRect b="1368"/>
          <a:stretch/>
        </p:blipFill>
        <p:spPr>
          <a:xfrm>
            <a:off x="2057497" y="1092210"/>
            <a:ext cx="8064306" cy="5968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20986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children in a classroom&#10;&#10;Description automatically generated">
            <a:extLst>
              <a:ext uri="{FF2B5EF4-FFF2-40B4-BE49-F238E27FC236}">
                <a16:creationId xmlns:a16="http://schemas.microsoft.com/office/drawing/2014/main" id="{4DAF80B0-4C8E-3ABB-9576-BC17F9AE3951}"/>
              </a:ext>
            </a:extLst>
          </p:cNvPr>
          <p:cNvPicPr>
            <a:picLocks noChangeAspect="1"/>
          </p:cNvPicPr>
          <p:nvPr/>
        </p:nvPicPr>
        <p:blipFill rotWithShape="1">
          <a:blip r:embed="rId3"/>
          <a:srcRect t="4255" r="-2" b="4658"/>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A group of children in a classroom&#10;&#10;Description automatically generated">
            <a:extLst>
              <a:ext uri="{FF2B5EF4-FFF2-40B4-BE49-F238E27FC236}">
                <a16:creationId xmlns:a16="http://schemas.microsoft.com/office/drawing/2014/main" id="{821BD3AB-CAD6-3039-746E-52811A9F7226}"/>
              </a:ext>
            </a:extLst>
          </p:cNvPr>
          <p:cNvPicPr>
            <a:picLocks noChangeAspect="1"/>
          </p:cNvPicPr>
          <p:nvPr/>
        </p:nvPicPr>
        <p:blipFill rotWithShape="1">
          <a:blip r:embed="rId4"/>
          <a:srcRect t="5714"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1" name="Picture 10" descr="A group of children in a classroom&#10;&#10;Description automatically generated">
            <a:extLst>
              <a:ext uri="{FF2B5EF4-FFF2-40B4-BE49-F238E27FC236}">
                <a16:creationId xmlns:a16="http://schemas.microsoft.com/office/drawing/2014/main" id="{6D76C576-4D5E-968A-941A-BA2F610B80E1}"/>
              </a:ext>
            </a:extLst>
          </p:cNvPr>
          <p:cNvPicPr>
            <a:picLocks noChangeAspect="1"/>
          </p:cNvPicPr>
          <p:nvPr/>
        </p:nvPicPr>
        <p:blipFill rotWithShape="1">
          <a:blip r:embed="rId5"/>
          <a:srcRect l="5441" r="13108"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7" name="Freeform: Shape 3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5F4204-06CF-F369-05F1-5F1A214D7186}"/>
              </a:ext>
            </a:extLst>
          </p:cNvPr>
          <p:cNvSpPr>
            <a:spLocks noGrp="1"/>
          </p:cNvSpPr>
          <p:nvPr>
            <p:ph type="title"/>
          </p:nvPr>
        </p:nvSpPr>
        <p:spPr>
          <a:xfrm>
            <a:off x="499939" y="168424"/>
            <a:ext cx="2994946" cy="1347650"/>
          </a:xfrm>
        </p:spPr>
        <p:txBody>
          <a:bodyPr vert="horz" lIns="91440" tIns="45720" rIns="91440" bIns="45720" rtlCol="0" anchor="ctr">
            <a:noAutofit/>
          </a:bodyPr>
          <a:lstStyle/>
          <a:p>
            <a:br>
              <a:rPr lang="en-US" sz="2800" kern="1200"/>
            </a:br>
            <a:r>
              <a:rPr lang="en-US" sz="2600" b="1"/>
              <a:t>What does more movement in the classroom mean for our students? </a:t>
            </a:r>
            <a:endParaRPr lang="en-US" sz="2600" b="1" kern="1200">
              <a:latin typeface="+mj-lt"/>
              <a:cs typeface="Calibri Light"/>
            </a:endParaRPr>
          </a:p>
        </p:txBody>
      </p:sp>
      <p:sp>
        <p:nvSpPr>
          <p:cNvPr id="41" name="Rectangle 4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F944656-9946-95E7-6B0D-914AF0DB3CAF}"/>
              </a:ext>
            </a:extLst>
          </p:cNvPr>
          <p:cNvSpPr>
            <a:spLocks noGrp="1"/>
          </p:cNvSpPr>
          <p:nvPr>
            <p:ph type="body" sz="half" idx="2"/>
          </p:nvPr>
        </p:nvSpPr>
        <p:spPr>
          <a:xfrm>
            <a:off x="165094" y="1911220"/>
            <a:ext cx="3326250" cy="2045384"/>
          </a:xfrm>
        </p:spPr>
        <p:txBody>
          <a:bodyPr vert="horz" lIns="91440" tIns="45720" rIns="91440" bIns="45720" rtlCol="0" anchor="t">
            <a:noAutofit/>
          </a:bodyPr>
          <a:lstStyle/>
          <a:p>
            <a:pPr marL="342900" indent="-228600">
              <a:buFont typeface="Arial" panose="020B0604020202020204" pitchFamily="34" charset="0"/>
              <a:buChar char="•"/>
            </a:pPr>
            <a:r>
              <a:rPr lang="en-US" sz="2200">
                <a:latin typeface="Calibri Light"/>
                <a:cs typeface="Calibri Light"/>
              </a:rPr>
              <a:t>Grows brain cells</a:t>
            </a:r>
          </a:p>
          <a:p>
            <a:pPr marL="342900" indent="-228600">
              <a:buFont typeface="Arial" panose="020B0604020202020204" pitchFamily="34" charset="0"/>
              <a:buChar char="•"/>
            </a:pPr>
            <a:r>
              <a:rPr lang="en-US" sz="2200">
                <a:latin typeface="Calibri Light"/>
                <a:cs typeface="Calibri Light"/>
              </a:rPr>
              <a:t>Prepares the brain for learning </a:t>
            </a:r>
          </a:p>
          <a:p>
            <a:pPr marL="342900" indent="-228600">
              <a:buFont typeface="Arial" panose="020B0604020202020204" pitchFamily="34" charset="0"/>
              <a:buChar char="•"/>
            </a:pPr>
            <a:r>
              <a:rPr lang="en-US" sz="2200">
                <a:latin typeface="Calibri Light"/>
                <a:cs typeface="Calibri Light"/>
              </a:rPr>
              <a:t>Strengthens memory</a:t>
            </a:r>
          </a:p>
          <a:p>
            <a:pPr marL="342900" indent="-228600">
              <a:buFont typeface="Arial" panose="020B0604020202020204" pitchFamily="34" charset="0"/>
              <a:buChar char="•"/>
            </a:pPr>
            <a:r>
              <a:rPr lang="en-US" sz="2200">
                <a:latin typeface="Calibri Light"/>
                <a:cs typeface="Calibri Light"/>
              </a:rPr>
              <a:t>Regulates behavior</a:t>
            </a:r>
          </a:p>
          <a:p>
            <a:pPr marL="342900" indent="-228600">
              <a:buFont typeface="Arial" panose="020B0604020202020204" pitchFamily="34" charset="0"/>
              <a:buChar char="•"/>
            </a:pPr>
            <a:r>
              <a:rPr lang="en-US" sz="2200">
                <a:latin typeface="Calibri Light"/>
                <a:cs typeface="Calibri Light"/>
              </a:rPr>
              <a:t>More focused</a:t>
            </a:r>
          </a:p>
          <a:p>
            <a:pPr marL="342900" indent="-228600">
              <a:buFont typeface="Arial" panose="020B0604020202020204" pitchFamily="34" charset="0"/>
              <a:buChar char="•"/>
            </a:pPr>
            <a:r>
              <a:rPr lang="en-US" sz="2200">
                <a:latin typeface="Calibri Light"/>
                <a:cs typeface="Calibri Light"/>
              </a:rPr>
              <a:t>Increases Student Ownership of Learning </a:t>
            </a:r>
          </a:p>
          <a:p>
            <a:pPr marL="342900" indent="-228600">
              <a:buFont typeface="Arial" panose="020B0604020202020204" pitchFamily="34" charset="0"/>
              <a:buChar char="•"/>
            </a:pPr>
            <a:r>
              <a:rPr lang="en-US" sz="2200">
                <a:latin typeface="Calibri Light"/>
                <a:cs typeface="Calibri Light"/>
              </a:rPr>
              <a:t>Promotes cooperation &amp; communication skills</a:t>
            </a:r>
          </a:p>
          <a:p>
            <a:pPr marL="342900" indent="-228600">
              <a:buFont typeface="Arial" panose="020B0604020202020204" pitchFamily="34" charset="0"/>
              <a:buChar char="•"/>
            </a:pPr>
            <a:endParaRPr lang="en-US" sz="2400">
              <a:latin typeface="Calibri Light"/>
              <a:cs typeface="Calibri Light"/>
            </a:endParaRPr>
          </a:p>
        </p:txBody>
      </p:sp>
      <p:pic>
        <p:nvPicPr>
          <p:cNvPr id="3" name="Picture 2" descr="A group of children in a classroom&#10;&#10;Description automatically generated">
            <a:extLst>
              <a:ext uri="{FF2B5EF4-FFF2-40B4-BE49-F238E27FC236}">
                <a16:creationId xmlns:a16="http://schemas.microsoft.com/office/drawing/2014/main" id="{3C76AD7A-9B47-D94D-2C47-38F1E429A0B0}"/>
              </a:ext>
            </a:extLst>
          </p:cNvPr>
          <p:cNvPicPr>
            <a:picLocks noChangeAspect="1"/>
          </p:cNvPicPr>
          <p:nvPr/>
        </p:nvPicPr>
        <p:blipFill rotWithShape="1">
          <a:blip r:embed="rId6"/>
          <a:srcRect t="526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2" name="Picture 2" descr="Action Based Learning">
            <a:extLst>
              <a:ext uri="{FF2B5EF4-FFF2-40B4-BE49-F238E27FC236}">
                <a16:creationId xmlns:a16="http://schemas.microsoft.com/office/drawing/2014/main" id="{1EEEFA5A-BE09-0353-B34E-E52049CCD5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439" y="6206742"/>
            <a:ext cx="1482184" cy="646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CC316B-541A-3299-E495-39DEF120D7B9}"/>
              </a:ext>
            </a:extLst>
          </p:cNvPr>
          <p:cNvSpPr txBox="1"/>
          <p:nvPr/>
        </p:nvSpPr>
        <p:spPr>
          <a:xfrm>
            <a:off x="133439" y="5899175"/>
            <a:ext cx="35770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a:ea typeface="+mn-ea"/>
                <a:cs typeface="+mn-cs"/>
              </a:rPr>
              <a:t>Blue Ridge/Briargate ES</a:t>
            </a:r>
            <a:r>
              <a:rPr kumimoji="0" lang="en-US" sz="1400" b="0" i="0" u="none" strike="noStrike" kern="1200" cap="none" spc="0" normalizeH="0" baseline="0" noProof="0">
                <a:ln>
                  <a:noFill/>
                </a:ln>
                <a:solidFill>
                  <a:prstClr val="black"/>
                </a:solidFill>
                <a:effectLst/>
                <a:uLnTx/>
                <a:uFillTx/>
                <a:latin typeface="Calibri Light"/>
                <a:ea typeface="+mn-ea"/>
                <a:cs typeface="Calibri Light"/>
              </a:rPr>
              <a: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141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995BE38-78E8-4853-8BB0-CAAA62CB449B}"/>
              </a:ext>
            </a:extLst>
          </p:cNvPr>
          <p:cNvSpPr txBox="1"/>
          <p:nvPr/>
        </p:nvSpPr>
        <p:spPr>
          <a:xfrm>
            <a:off x="890338" y="640080"/>
            <a:ext cx="3734014" cy="356616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Let’s try it! </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6423940-D11D-4A13-936F-ADF9CECBC394}"/>
              </a:ext>
            </a:extLst>
          </p:cNvPr>
          <p:cNvPicPr>
            <a:picLocks noChangeAspect="1"/>
          </p:cNvPicPr>
          <p:nvPr/>
        </p:nvPicPr>
        <p:blipFill rotWithShape="1">
          <a:blip r:embed="rId3"/>
          <a:srcRect b="10522"/>
          <a:stretch/>
        </p:blipFill>
        <p:spPr>
          <a:xfrm>
            <a:off x="5817889" y="1093335"/>
            <a:ext cx="6371063" cy="576466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5" name="Picture 14">
            <a:extLst>
              <a:ext uri="{FF2B5EF4-FFF2-40B4-BE49-F238E27FC236}">
                <a16:creationId xmlns:a16="http://schemas.microsoft.com/office/drawing/2014/main" id="{B04C0352-1E54-4D5D-A24B-989636681B8F}"/>
              </a:ext>
            </a:extLst>
          </p:cNvPr>
          <p:cNvPicPr>
            <a:picLocks noChangeAspect="1"/>
          </p:cNvPicPr>
          <p:nvPr/>
        </p:nvPicPr>
        <p:blipFill>
          <a:blip r:embed="rId4"/>
          <a:stretch>
            <a:fillRect/>
          </a:stretch>
        </p:blipFill>
        <p:spPr>
          <a:xfrm>
            <a:off x="-43384" y="-4454"/>
            <a:ext cx="12279923" cy="1097789"/>
          </a:xfrm>
          <a:prstGeom prst="rect">
            <a:avLst/>
          </a:prstGeom>
        </p:spPr>
      </p:pic>
      <p:pic>
        <p:nvPicPr>
          <p:cNvPr id="17" name="Picture 16">
            <a:extLst>
              <a:ext uri="{FF2B5EF4-FFF2-40B4-BE49-F238E27FC236}">
                <a16:creationId xmlns:a16="http://schemas.microsoft.com/office/drawing/2014/main" id="{42EA8E2D-449D-4031-BFC4-0582B9674CED}"/>
              </a:ext>
            </a:extLst>
          </p:cNvPr>
          <p:cNvPicPr>
            <a:picLocks noChangeAspect="1"/>
          </p:cNvPicPr>
          <p:nvPr/>
        </p:nvPicPr>
        <p:blipFill>
          <a:blip r:embed="rId4"/>
          <a:stretch>
            <a:fillRect/>
          </a:stretch>
        </p:blipFill>
        <p:spPr>
          <a:xfrm>
            <a:off x="-43962" y="0"/>
            <a:ext cx="12279923" cy="1097789"/>
          </a:xfrm>
          <a:prstGeom prst="rect">
            <a:avLst/>
          </a:prstGeom>
        </p:spPr>
      </p:pic>
    </p:spTree>
    <p:extLst>
      <p:ext uri="{BB962C8B-B14F-4D97-AF65-F5344CB8AC3E}">
        <p14:creationId xmlns:p14="http://schemas.microsoft.com/office/powerpoint/2010/main" val="1274147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Digital art of brain">
            <a:extLst>
              <a:ext uri="{FF2B5EF4-FFF2-40B4-BE49-F238E27FC236}">
                <a16:creationId xmlns:a16="http://schemas.microsoft.com/office/drawing/2014/main" id="{BF9A04F7-F95F-7F1F-9D3B-B0EAAFE35188}"/>
              </a:ext>
            </a:extLst>
          </p:cNvPr>
          <p:cNvPicPr>
            <a:picLocks noChangeAspect="1"/>
          </p:cNvPicPr>
          <p:nvPr/>
        </p:nvPicPr>
        <p:blipFill rotWithShape="1">
          <a:blip r:embed="rId3">
            <a:alphaModFix amt="35000"/>
          </a:blip>
          <a:srcRect/>
          <a:stretch/>
        </p:blipFill>
        <p:spPr>
          <a:xfrm>
            <a:off x="-65653" y="-53922"/>
            <a:ext cx="12279923" cy="6907458"/>
          </a:xfrm>
          <a:prstGeom prst="rect">
            <a:avLst/>
          </a:prstGeom>
        </p:spPr>
      </p:pic>
      <p:sp>
        <p:nvSpPr>
          <p:cNvPr id="2" name="TextBox 1">
            <a:extLst>
              <a:ext uri="{FF2B5EF4-FFF2-40B4-BE49-F238E27FC236}">
                <a16:creationId xmlns:a16="http://schemas.microsoft.com/office/drawing/2014/main" id="{375D00DE-9635-4D67-9829-30A84CAA7758}"/>
              </a:ext>
            </a:extLst>
          </p:cNvPr>
          <p:cNvSpPr txBox="1"/>
          <p:nvPr/>
        </p:nvSpPr>
        <p:spPr>
          <a:xfrm>
            <a:off x="221751" y="716093"/>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a:ln>
                  <a:noFill/>
                </a:ln>
                <a:solidFill>
                  <a:srgbClr val="FFFFFF"/>
                </a:solidFill>
                <a:effectLst/>
                <a:uLnTx/>
                <a:uFillTx/>
                <a:latin typeface="Calibri Light" panose="020F0302020204030204"/>
                <a:ea typeface="+mn-ea"/>
                <a:cs typeface="+mn-cs"/>
              </a:rPr>
              <a:t>ABL 12 Foundations Of Learning</a:t>
            </a:r>
          </a:p>
        </p:txBody>
      </p:sp>
      <p:sp>
        <p:nvSpPr>
          <p:cNvPr id="55" name="TextBox 2">
            <a:extLst>
              <a:ext uri="{FF2B5EF4-FFF2-40B4-BE49-F238E27FC236}">
                <a16:creationId xmlns:a16="http://schemas.microsoft.com/office/drawing/2014/main" id="{ED66C0B2-D000-43F1-A1A4-DDE6BB4EF2B8}"/>
              </a:ext>
            </a:extLst>
          </p:cNvPr>
          <p:cNvSpPr txBox="1"/>
          <p:nvPr/>
        </p:nvSpPr>
        <p:spPr>
          <a:xfrm>
            <a:off x="670932" y="1664413"/>
            <a:ext cx="10515600" cy="4993241"/>
          </a:xfrm>
          <a:prstGeom prst="rect">
            <a:avLst/>
          </a:prstGeom>
        </p:spPr>
        <p:txBody>
          <a:bodyPr vert="horz" lIns="91440" tIns="45720" rIns="91440" bIns="45720" rtlCol="0">
            <a:normAutofit/>
          </a:bodyPr>
          <a:lstStyle/>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Crossing the Midline</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Body in Space</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Balance</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Visual Development</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Rhythm</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Tactile Learning</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Motor Skills</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Hand/Eye/Foot Coordination</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Physical Fitness</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Cardiovascular Health</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Problem Solving</a:t>
            </a:r>
          </a:p>
          <a:p>
            <a:pPr marL="4000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Self Management</a:t>
            </a:r>
          </a:p>
        </p:txBody>
      </p:sp>
      <p:pic>
        <p:nvPicPr>
          <p:cNvPr id="47" name="Picture 46">
            <a:extLst>
              <a:ext uri="{FF2B5EF4-FFF2-40B4-BE49-F238E27FC236}">
                <a16:creationId xmlns:a16="http://schemas.microsoft.com/office/drawing/2014/main" id="{59FA8BA9-7A99-4DDC-920B-0DD3F07FA7BA}"/>
              </a:ext>
            </a:extLst>
          </p:cNvPr>
          <p:cNvPicPr>
            <a:picLocks noChangeAspect="1"/>
          </p:cNvPicPr>
          <p:nvPr/>
        </p:nvPicPr>
        <p:blipFill>
          <a:blip r:embed="rId4"/>
          <a:stretch>
            <a:fillRect/>
          </a:stretch>
        </p:blipFill>
        <p:spPr>
          <a:xfrm>
            <a:off x="-43384" y="-4454"/>
            <a:ext cx="12279923" cy="1097789"/>
          </a:xfrm>
          <a:prstGeom prst="rect">
            <a:avLst/>
          </a:prstGeom>
        </p:spPr>
      </p:pic>
    </p:spTree>
    <p:extLst>
      <p:ext uri="{BB962C8B-B14F-4D97-AF65-F5344CB8AC3E}">
        <p14:creationId xmlns:p14="http://schemas.microsoft.com/office/powerpoint/2010/main" val="109512547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Digital art of brain">
            <a:extLst>
              <a:ext uri="{FF2B5EF4-FFF2-40B4-BE49-F238E27FC236}">
                <a16:creationId xmlns:a16="http://schemas.microsoft.com/office/drawing/2014/main" id="{BF9A04F7-F95F-7F1F-9D3B-B0EAAFE35188}"/>
              </a:ext>
            </a:extLst>
          </p:cNvPr>
          <p:cNvPicPr>
            <a:picLocks noChangeAspect="1"/>
          </p:cNvPicPr>
          <p:nvPr/>
        </p:nvPicPr>
        <p:blipFill rotWithShape="1">
          <a:blip r:embed="rId3">
            <a:alphaModFix amt="35000"/>
          </a:blip>
          <a:srcRect/>
          <a:stretch/>
        </p:blipFill>
        <p:spPr>
          <a:xfrm>
            <a:off x="-65653" y="-53922"/>
            <a:ext cx="12279923" cy="6907458"/>
          </a:xfrm>
          <a:prstGeom prst="rect">
            <a:avLst/>
          </a:prstGeom>
        </p:spPr>
      </p:pic>
      <p:sp>
        <p:nvSpPr>
          <p:cNvPr id="2" name="TextBox 1">
            <a:extLst>
              <a:ext uri="{FF2B5EF4-FFF2-40B4-BE49-F238E27FC236}">
                <a16:creationId xmlns:a16="http://schemas.microsoft.com/office/drawing/2014/main" id="{375D00DE-9635-4D67-9829-30A84CAA7758}"/>
              </a:ext>
            </a:extLst>
          </p:cNvPr>
          <p:cNvSpPr txBox="1"/>
          <p:nvPr/>
        </p:nvSpPr>
        <p:spPr>
          <a:xfrm>
            <a:off x="838200" y="72347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a:ln>
                  <a:noFill/>
                </a:ln>
                <a:solidFill>
                  <a:srgbClr val="FFFFFF"/>
                </a:solidFill>
                <a:effectLst/>
                <a:uLnTx/>
                <a:uFillTx/>
                <a:latin typeface="Calibri Light" panose="020F0302020204030204"/>
                <a:ea typeface="+mn-ea"/>
                <a:cs typeface="+mn-cs"/>
              </a:rPr>
              <a:t>A little more Science..</a:t>
            </a:r>
          </a:p>
        </p:txBody>
      </p:sp>
      <p:sp>
        <p:nvSpPr>
          <p:cNvPr id="55" name="TextBox 2">
            <a:extLst>
              <a:ext uri="{FF2B5EF4-FFF2-40B4-BE49-F238E27FC236}">
                <a16:creationId xmlns:a16="http://schemas.microsoft.com/office/drawing/2014/main" id="{ED66C0B2-D000-43F1-A1A4-DDE6BB4EF2B8}"/>
              </a:ext>
            </a:extLst>
          </p:cNvPr>
          <p:cNvSpPr txBox="1"/>
          <p:nvPr/>
        </p:nvSpPr>
        <p:spPr>
          <a:xfrm>
            <a:off x="670932" y="1940252"/>
            <a:ext cx="10515600" cy="4351338"/>
          </a:xfrm>
          <a:prstGeom prst="rect">
            <a:avLst/>
          </a:prstGeom>
        </p:spPr>
        <p:txBody>
          <a:bodyPr vert="horz" lIns="91440" tIns="45720" rIns="91440" bIns="45720" rtlCol="0" anchor="t">
            <a:normAutofit/>
          </a:bodyPr>
          <a:lstStyle/>
          <a:p>
            <a:pPr marL="11430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Brain Link: </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400050" marR="0" lvl="0" indent="-285750" algn="l" defTabSz="914400" rtl="0" eaLnBrk="1" fontAlgn="auto" latinLnBrk="0" hangingPunct="1">
              <a:lnSpc>
                <a:spcPct val="90000"/>
              </a:lnSpc>
              <a:spcBef>
                <a:spcPts val="0"/>
              </a:spcBef>
              <a:spcAft>
                <a:spcPts val="600"/>
              </a:spcAft>
              <a:buClrTx/>
              <a:buSzTx/>
              <a:buFont typeface="Wingdings"/>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Crossing the midline powers up neurons! </a:t>
            </a: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Calibri"/>
            </a:endParaRPr>
          </a:p>
          <a:p>
            <a:pPr marL="400050" marR="0" lvl="0" indent="-285750" algn="l" defTabSz="914400" rtl="0" eaLnBrk="1" fontAlgn="auto" latinLnBrk="0" hangingPunct="1">
              <a:lnSpc>
                <a:spcPct val="90000"/>
              </a:lnSpc>
              <a:spcBef>
                <a:spcPts val="0"/>
              </a:spcBef>
              <a:spcAft>
                <a:spcPts val="600"/>
              </a:spcAft>
              <a:buClrTx/>
              <a:buSzTx/>
              <a:buFont typeface="Wingdings"/>
              <a:buChar char="Ø"/>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Crossing the midline connect the brain hemispheres and help to organize the brain.</a:t>
            </a: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 </a:t>
            </a: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713A7A42-3CF0-45A5-94FB-1902D52AB476}"/>
              </a:ext>
            </a:extLst>
          </p:cNvPr>
          <p:cNvSpPr txBox="1"/>
          <p:nvPr/>
        </p:nvSpPr>
        <p:spPr>
          <a:xfrm>
            <a:off x="838200" y="4025279"/>
            <a:ext cx="8500188" cy="20928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Classroom Relevancy:</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457200" marR="0" lvl="0" indent="-457200" algn="l" defTabSz="914400" rtl="0" eaLnBrk="1" fontAlgn="auto" latinLnBrk="0" hangingPunct="1">
              <a:lnSpc>
                <a:spcPct val="100000"/>
              </a:lnSpc>
              <a:spcBef>
                <a:spcPts val="0"/>
              </a:spcBef>
              <a:spcAft>
                <a:spcPts val="600"/>
              </a:spcAft>
              <a:buClrTx/>
              <a:buSzTx/>
              <a:buFont typeface="Wingdings"/>
              <a:buChar char="Ø"/>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Aide the brain in placing words on a page, reading words from left to right, writing patterns in a sequence</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600"/>
              </a:spcAft>
              <a:buClrTx/>
              <a:buSzTx/>
              <a:buFont typeface="Wingdings" panose="020B0604020202020204" pitchFamily="34" charset="0"/>
              <a:buChar char="Ø"/>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Decode information coming in, get information from the brain to the paper, and move from lower to higher level thinking</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47" name="Picture 46">
            <a:extLst>
              <a:ext uri="{FF2B5EF4-FFF2-40B4-BE49-F238E27FC236}">
                <a16:creationId xmlns:a16="http://schemas.microsoft.com/office/drawing/2014/main" id="{59FA8BA9-7A99-4DDC-920B-0DD3F07FA7BA}"/>
              </a:ext>
            </a:extLst>
          </p:cNvPr>
          <p:cNvPicPr>
            <a:picLocks noChangeAspect="1"/>
          </p:cNvPicPr>
          <p:nvPr/>
        </p:nvPicPr>
        <p:blipFill>
          <a:blip r:embed="rId4"/>
          <a:stretch>
            <a:fillRect/>
          </a:stretch>
        </p:blipFill>
        <p:spPr>
          <a:xfrm>
            <a:off x="-43384" y="-4454"/>
            <a:ext cx="12279923" cy="1097789"/>
          </a:xfrm>
          <a:prstGeom prst="rect">
            <a:avLst/>
          </a:prstGeom>
        </p:spPr>
      </p:pic>
    </p:spTree>
    <p:extLst>
      <p:ext uri="{BB962C8B-B14F-4D97-AF65-F5344CB8AC3E}">
        <p14:creationId xmlns:p14="http://schemas.microsoft.com/office/powerpoint/2010/main" val="17261151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10;&#10;Description automatically generated">
            <a:extLst>
              <a:ext uri="{FF2B5EF4-FFF2-40B4-BE49-F238E27FC236}">
                <a16:creationId xmlns:a16="http://schemas.microsoft.com/office/drawing/2014/main" id="{4C2A2E6C-0D8A-46E0-8FAD-EDC9FA005C51}"/>
              </a:ext>
            </a:extLst>
          </p:cNvPr>
          <p:cNvPicPr>
            <a:picLocks noChangeAspect="1"/>
          </p:cNvPicPr>
          <p:nvPr/>
        </p:nvPicPr>
        <p:blipFill rotWithShape="1">
          <a:blip r:embed="rId3">
            <a:extLst>
              <a:ext uri="{28A0092B-C50C-407E-A947-70E740481C1C}">
                <a14:useLocalDpi xmlns:a14="http://schemas.microsoft.com/office/drawing/2010/main" val="0"/>
              </a:ext>
            </a:extLst>
          </a:blip>
          <a:srcRect l="23371" r="40453"/>
          <a:stretch/>
        </p:blipFill>
        <p:spPr>
          <a:xfrm rot="5400000">
            <a:off x="6992255" y="-2437013"/>
            <a:ext cx="2762724" cy="7636763"/>
          </a:xfrm>
          <a:prstGeom prst="rect">
            <a:avLst/>
          </a:prstGeom>
        </p:spPr>
      </p:pic>
      <p:sp>
        <p:nvSpPr>
          <p:cNvPr id="67" name="Rectangle 6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E812C17B-6109-4AC1-85C2-C2299890787B}"/>
              </a:ext>
            </a:extLst>
          </p:cNvPr>
          <p:cNvPicPr>
            <a:picLocks noChangeAspect="1"/>
          </p:cNvPicPr>
          <p:nvPr/>
        </p:nvPicPr>
        <p:blipFill rotWithShape="1">
          <a:blip r:embed="rId4">
            <a:extLst>
              <a:ext uri="{28A0092B-C50C-407E-A947-70E740481C1C}">
                <a14:useLocalDpi xmlns:a14="http://schemas.microsoft.com/office/drawing/2010/main" val="0"/>
              </a:ext>
            </a:extLst>
          </a:blip>
          <a:srcRect l="1738" r="9966" b="-4"/>
          <a:stretch/>
        </p:blipFill>
        <p:spPr>
          <a:xfrm rot="5400000">
            <a:off x="267257" y="2559479"/>
            <a:ext cx="4031263" cy="4565779"/>
          </a:xfrm>
          <a:prstGeom prst="rect">
            <a:avLst/>
          </a:prstGeom>
        </p:spPr>
      </p:pic>
      <p:sp>
        <p:nvSpPr>
          <p:cNvPr id="10" name="TextBox 9">
            <a:extLst>
              <a:ext uri="{FF2B5EF4-FFF2-40B4-BE49-F238E27FC236}">
                <a16:creationId xmlns:a16="http://schemas.microsoft.com/office/drawing/2014/main" id="{9CD67562-E942-401D-962B-9AAD397FD4C5}"/>
              </a:ext>
            </a:extLst>
          </p:cNvPr>
          <p:cNvSpPr txBox="1"/>
          <p:nvPr/>
        </p:nvSpPr>
        <p:spPr>
          <a:xfrm>
            <a:off x="4619244" y="2826736"/>
            <a:ext cx="7508747" cy="38990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Action Based Learning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Ridgegate Elementary </a:t>
            </a:r>
            <a:endParaRPr kumimoji="0" lang="en-US" sz="2800" b="1" i="0" u="none" strike="noStrike" kern="1200" cap="none" spc="0" normalizeH="0" baseline="0" noProof="0">
              <a:ln>
                <a:noFill/>
              </a:ln>
              <a:solidFill>
                <a:prstClr val="black"/>
              </a:solidFill>
              <a:effectLst/>
              <a:uLnTx/>
              <a:uFillTx/>
              <a:latin typeface="Calibri Light"/>
              <a:ea typeface="+mn-ea"/>
              <a:cs typeface="Calibri Light"/>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alibri Light"/>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Balance  </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Calibri Light" panose="020F0302020204030204"/>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Spatial Awareness</a:t>
            </a:r>
            <a:endParaRPr kumimoji="0" lang="en-US" sz="2800" b="1" i="0" u="none" strike="noStrike" kern="1200" cap="none" spc="0" normalizeH="0" baseline="0" noProof="0">
              <a:ln>
                <a:noFill/>
              </a:ln>
              <a:solidFill>
                <a:prstClr val="black"/>
              </a:solidFill>
              <a:effectLst/>
              <a:uLnTx/>
              <a:uFillTx/>
              <a:latin typeface="Calibri Light"/>
              <a:ea typeface="+mn-ea"/>
              <a:cs typeface="Calibri" panose="020F0502020204030204"/>
            </a:endParaRPr>
          </a:p>
        </p:txBody>
      </p:sp>
      <p:sp>
        <p:nvSpPr>
          <p:cNvPr id="69" name="Rectangle 6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6" name="Picture 2" descr="Action Based Learning">
            <a:extLst>
              <a:ext uri="{FF2B5EF4-FFF2-40B4-BE49-F238E27FC236}">
                <a16:creationId xmlns:a16="http://schemas.microsoft.com/office/drawing/2014/main" id="{05404B15-C43A-49BE-AA89-36DF39777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8596" y="6073668"/>
            <a:ext cx="1482184" cy="6467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DB9BED-35AC-508B-A235-78B886674C92}"/>
              </a:ext>
            </a:extLst>
          </p:cNvPr>
          <p:cNvSpPr txBox="1"/>
          <p:nvPr/>
        </p:nvSpPr>
        <p:spPr>
          <a:xfrm>
            <a:off x="8835" y="914400"/>
            <a:ext cx="45322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Calibri Light"/>
                <a:cs typeface="Calibri Light"/>
              </a:rPr>
              <a:t>ABL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Calibri Light"/>
                <a:cs typeface="Calibri Light"/>
              </a:rPr>
              <a:t>12 Foundations Of Learning</a:t>
            </a:r>
            <a:r>
              <a:rPr kumimoji="0" lang="en-US" sz="2400" b="0" i="0" u="none" strike="noStrike" kern="1200" cap="none" spc="0" normalizeH="0" baseline="0" noProof="0">
                <a:ln>
                  <a:noFill/>
                </a:ln>
                <a:solidFill>
                  <a:prstClr val="black"/>
                </a:solidFill>
                <a:effectLst/>
                <a:uLnTx/>
                <a:uFillTx/>
                <a:latin typeface="Calibri Light"/>
                <a:ea typeface="Calibri Light"/>
                <a:cs typeface="Calibri Light"/>
              </a:rPr>
              <a:t> </a:t>
            </a:r>
          </a:p>
        </p:txBody>
      </p:sp>
    </p:spTree>
    <p:extLst>
      <p:ext uri="{BB962C8B-B14F-4D97-AF65-F5344CB8AC3E}">
        <p14:creationId xmlns:p14="http://schemas.microsoft.com/office/powerpoint/2010/main" val="573931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61DFBA8-81AE-486B-B7C0-C8D1EF55127E}"/>
              </a:ext>
            </a:extLst>
          </p:cNvPr>
          <p:cNvPicPr>
            <a:picLocks noChangeAspect="1"/>
          </p:cNvPicPr>
          <p:nvPr/>
        </p:nvPicPr>
        <p:blipFill rotWithShape="1">
          <a:blip r:embed="rId3"/>
          <a:srcRect r="2" b="6888"/>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id="{5ADA738F-009E-4B0A-829E-670CAD51E140}"/>
              </a:ext>
            </a:extLst>
          </p:cNvPr>
          <p:cNvSpPr txBox="1"/>
          <p:nvPr/>
        </p:nvSpPr>
        <p:spPr>
          <a:xfrm>
            <a:off x="6343650" y="3962400"/>
            <a:ext cx="5476315" cy="269389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Action Based Learning</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Calibri Light" panose="020F0302020204030204"/>
                <a:ea typeface="+mn-ea"/>
                <a:cs typeface="+mn-cs"/>
              </a:rPr>
              <a:t>Ridgegate</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Elementary</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Calibri Light"/>
            </a:endParaRPr>
          </a:p>
          <a:p>
            <a:pPr marL="457200" marR="0" lvl="0" indent="-457200" algn="l" defTabSz="914400" rtl="0" eaLnBrk="1" fontAlgn="auto" latinLnBrk="0" hangingPunct="1">
              <a:lnSpc>
                <a:spcPct val="90000"/>
              </a:lnSpc>
              <a:spcBef>
                <a:spcPct val="0"/>
              </a:spcBef>
              <a:spcAft>
                <a:spcPts val="600"/>
              </a:spcAft>
              <a:buClrTx/>
              <a:buSzTx/>
              <a:buFont typeface="Arial"/>
              <a:buChar char="•"/>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Crossing the midline</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Calibri Light" panose="020F0302020204030204"/>
            </a:endParaRPr>
          </a:p>
          <a:p>
            <a:pPr marL="457200" marR="0" lvl="0" indent="-457200" algn="l" defTabSz="914400" rtl="0" eaLnBrk="1" fontAlgn="auto" latinLnBrk="0" hangingPunct="1">
              <a:lnSpc>
                <a:spcPct val="90000"/>
              </a:lnSpc>
              <a:spcBef>
                <a:spcPct val="0"/>
              </a:spcBef>
              <a:spcAft>
                <a:spcPts val="600"/>
              </a:spcAft>
              <a:buClrTx/>
              <a:buSzTx/>
              <a:buFont typeface="Arial"/>
              <a:buChar char="•"/>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Cardiovascular</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Calibri Light"/>
            </a:endParaRPr>
          </a:p>
        </p:txBody>
      </p:sp>
      <p:pic>
        <p:nvPicPr>
          <p:cNvPr id="2" name="Picture 1">
            <a:extLst>
              <a:ext uri="{FF2B5EF4-FFF2-40B4-BE49-F238E27FC236}">
                <a16:creationId xmlns:a16="http://schemas.microsoft.com/office/drawing/2014/main" id="{C596EF95-9BBC-48B7-A8ED-EA2FA2BBB969}"/>
              </a:ext>
            </a:extLst>
          </p:cNvPr>
          <p:cNvPicPr>
            <a:picLocks noChangeAspect="1"/>
          </p:cNvPicPr>
          <p:nvPr/>
        </p:nvPicPr>
        <p:blipFill rotWithShape="1">
          <a:blip r:embed="rId4"/>
          <a:srcRect t="3761" r="-1" b="1577"/>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277142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AEE53B8-B33E-B814-C869-9C4F29DFB9A7}"/>
              </a:ext>
            </a:extLst>
          </p:cNvPr>
          <p:cNvSpPr txBox="1"/>
          <p:nvPr/>
        </p:nvSpPr>
        <p:spPr>
          <a:xfrm>
            <a:off x="387979" y="783086"/>
            <a:ext cx="4257261" cy="17742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Action Based Learning Lab</a:t>
            </a:r>
            <a:r>
              <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rPr>
              <a:t>​</a:t>
            </a:r>
            <a:endParaRPr kumimoji="0" lang="en-US" sz="2800" b="0" i="0" u="none" strike="noStrike" kern="1200" cap="none" spc="0" normalizeH="0" baseline="0" noProof="0">
              <a:ln>
                <a:noFill/>
              </a:ln>
              <a:solidFill>
                <a:prstClr val="black"/>
              </a:solidFill>
              <a:effectLst/>
              <a:uLnTx/>
              <a:uFillTx/>
              <a:latin typeface="Calibri Light" panose="020F0302020204030204"/>
              <a:ea typeface="+mn-ea"/>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Lantern Lane Elementary</a:t>
            </a:r>
            <a:r>
              <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rPr>
              <a:t>​</a:t>
            </a:r>
            <a:br>
              <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rPr>
            </a:b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1st Grade</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Calibri Light"/>
            </a:endParaRPr>
          </a:p>
        </p:txBody>
      </p:sp>
      <p:sp>
        <p:nvSpPr>
          <p:cNvPr id="2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6F26ABC-F539-2774-C7F7-0103EF3BE740}"/>
              </a:ext>
            </a:extLst>
          </p:cNvPr>
          <p:cNvSpPr txBox="1"/>
          <p:nvPr/>
        </p:nvSpPr>
        <p:spPr>
          <a:xfrm>
            <a:off x="641979" y="2807208"/>
            <a:ext cx="4025348"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Light"/>
                <a:ea typeface="Calibri Light"/>
                <a:cs typeface="Calibri Light"/>
              </a:rPr>
              <a:t>Hand/Eye Coordination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Light"/>
                <a:ea typeface="Calibri Light"/>
                <a:cs typeface="Calibri Light"/>
              </a:rPr>
              <a:t>Cross The Midline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Light"/>
                <a:ea typeface="Calibri Light"/>
                <a:cs typeface="Calibri Light"/>
              </a:rPr>
              <a:t>Balance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Light"/>
                <a:ea typeface="Calibri Light"/>
                <a:cs typeface="Calibri Light"/>
              </a:rPr>
              <a:t>Physical Fitness</a:t>
            </a:r>
          </a:p>
        </p:txBody>
      </p:sp>
      <p:pic>
        <p:nvPicPr>
          <p:cNvPr id="2" name="Picture 2" descr="A picture containing floor, indoor, person&#10;&#10;Description automatically generated">
            <a:extLst>
              <a:ext uri="{FF2B5EF4-FFF2-40B4-BE49-F238E27FC236}">
                <a16:creationId xmlns:a16="http://schemas.microsoft.com/office/drawing/2014/main" id="{283EE1D3-6E2A-2054-855B-9D6C1CA3CFCC}"/>
              </a:ext>
            </a:extLst>
          </p:cNvPr>
          <p:cNvPicPr>
            <a:picLocks noChangeAspect="1"/>
          </p:cNvPicPr>
          <p:nvPr/>
        </p:nvPicPr>
        <p:blipFill>
          <a:blip r:embed="rId3"/>
          <a:stretch>
            <a:fillRect/>
          </a:stretch>
        </p:blipFill>
        <p:spPr>
          <a:xfrm>
            <a:off x="4334035" y="1147094"/>
            <a:ext cx="7853459" cy="3978507"/>
          </a:xfrm>
          <a:prstGeom prst="rect">
            <a:avLst/>
          </a:prstGeom>
        </p:spPr>
      </p:pic>
      <p:pic>
        <p:nvPicPr>
          <p:cNvPr id="6" name="Picture 2" descr="Action Based Learning">
            <a:extLst>
              <a:ext uri="{FF2B5EF4-FFF2-40B4-BE49-F238E27FC236}">
                <a16:creationId xmlns:a16="http://schemas.microsoft.com/office/drawing/2014/main" id="{7ADDF76B-CA36-3F2B-0739-A08B68C98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74" y="209581"/>
            <a:ext cx="1482184" cy="6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32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a:xfrm>
            <a:off x="838200" y="2271713"/>
            <a:ext cx="10515600" cy="1157287"/>
          </a:xfrm>
        </p:spPr>
        <p:txBody>
          <a:bodyPr/>
          <a:lstStyle/>
          <a:p>
            <a:pPr algn="ctr"/>
            <a:r>
              <a:rPr lang="en-US" dirty="0"/>
              <a:t>Stand Up, Sit Down</a:t>
            </a:r>
          </a:p>
        </p:txBody>
      </p:sp>
      <p:cxnSp>
        <p:nvCxnSpPr>
          <p:cNvPr id="4" name="Straight Connector 3">
            <a:extLst>
              <a:ext uri="{FF2B5EF4-FFF2-40B4-BE49-F238E27FC236}">
                <a16:creationId xmlns:a16="http://schemas.microsoft.com/office/drawing/2014/main" id="{25C6D257-BC46-438B-A5A1-80F718F8A766}"/>
              </a:ext>
            </a:extLst>
          </p:cNvPr>
          <p:cNvCxnSpPr/>
          <p:nvPr/>
        </p:nvCxnSpPr>
        <p:spPr>
          <a:xfrm>
            <a:off x="2117436" y="34290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1804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1"/>
        <p:cNvGrpSpPr/>
        <p:nvPr/>
      </p:nvGrpSpPr>
      <p:grpSpPr>
        <a:xfrm>
          <a:off x="0" y="0"/>
          <a:ext cx="0" cy="0"/>
          <a:chOff x="0" y="0"/>
          <a:chExt cx="0" cy="0"/>
        </a:xfrm>
      </p:grpSpPr>
      <p:sp useBgFill="1">
        <p:nvSpPr>
          <p:cNvPr id="348" name="Rectangle 34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Google Shape;332;p69"/>
          <p:cNvSpPr txBox="1">
            <a:spLocks noGrp="1"/>
          </p:cNvSpPr>
          <p:nvPr>
            <p:ph type="title"/>
          </p:nvPr>
        </p:nvSpPr>
        <p:spPr>
          <a:xfrm>
            <a:off x="581120" y="2694168"/>
            <a:ext cx="4540188" cy="2108420"/>
          </a:xfrm>
          <a:prstGeom prst="rect">
            <a:avLst/>
          </a:prstGeom>
        </p:spPr>
        <p:txBody>
          <a:bodyPr spcFirstLastPara="1" vert="horz" lIns="91440" tIns="45720" rIns="91440" bIns="45720" rtlCol="0" anchor="b" anchorCtr="0">
            <a:normAutofit/>
          </a:bodyPr>
          <a:lstStyle/>
          <a:p>
            <a:pPr>
              <a:spcBef>
                <a:spcPct val="0"/>
              </a:spcBef>
            </a:pPr>
            <a:r>
              <a:rPr lang="en-US" sz="2800" b="1"/>
              <a:t>Action Based Learning Lab</a:t>
            </a:r>
            <a:endParaRPr lang="en-US" sz="2800" b="1">
              <a:ea typeface="Calibri Light"/>
              <a:cs typeface="Calibri Light"/>
            </a:endParaRPr>
          </a:p>
          <a:p>
            <a:pPr>
              <a:spcBef>
                <a:spcPct val="0"/>
              </a:spcBef>
            </a:pPr>
            <a:r>
              <a:rPr lang="en-US" sz="2800" b="1"/>
              <a:t>Lantern Lane Elementary</a:t>
            </a:r>
            <a:br>
              <a:rPr lang="en-US" sz="2800" b="1"/>
            </a:br>
            <a:r>
              <a:rPr lang="en-US" sz="2800" b="1"/>
              <a:t>3</a:t>
            </a:r>
            <a:r>
              <a:rPr lang="en-US" sz="2800" b="1" baseline="30000"/>
              <a:t>rd</a:t>
            </a:r>
            <a:r>
              <a:rPr lang="en-US" sz="2800" b="1"/>
              <a:t> Grade</a:t>
            </a:r>
            <a:br>
              <a:rPr lang="en-US" sz="2800" b="1"/>
            </a:br>
            <a:br>
              <a:rPr lang="en-US" sz="2400" b="1"/>
            </a:br>
            <a:endParaRPr lang="en-US" sz="2400" b="1">
              <a:ea typeface="Calibri Light"/>
              <a:cs typeface="Calibri Light"/>
            </a:endParaRPr>
          </a:p>
        </p:txBody>
      </p:sp>
      <p:sp>
        <p:nvSpPr>
          <p:cNvPr id="34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000B355-7625-49AD-B5D3-EF9141FC6A12}"/>
              </a:ext>
            </a:extLst>
          </p:cNvPr>
          <p:cNvPicPr>
            <a:picLocks noChangeAspect="1"/>
          </p:cNvPicPr>
          <p:nvPr/>
        </p:nvPicPr>
        <p:blipFill rotWithShape="1">
          <a:blip r:embed="rId3"/>
          <a:srcRect l="13711" r="1156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2" descr="Action Based Learning">
            <a:extLst>
              <a:ext uri="{FF2B5EF4-FFF2-40B4-BE49-F238E27FC236}">
                <a16:creationId xmlns:a16="http://schemas.microsoft.com/office/drawing/2014/main" id="{25D6117A-9DF0-4C1D-BA05-4282C4CFB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74" y="209581"/>
            <a:ext cx="1482184" cy="646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7B6D8C-ED69-6026-FA6F-A2FA142A2E8C}"/>
              </a:ext>
            </a:extLst>
          </p:cNvPr>
          <p:cNvSpPr txBox="1"/>
          <p:nvPr/>
        </p:nvSpPr>
        <p:spPr>
          <a:xfrm>
            <a:off x="384314" y="4591878"/>
            <a:ext cx="49298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prstClr val="black"/>
                </a:solidFill>
                <a:effectLst/>
                <a:uLnTx/>
                <a:uFillTx/>
                <a:latin typeface="Calibri Light"/>
                <a:ea typeface="+mn-ea"/>
                <a:cs typeface="+mn-cs"/>
              </a:rPr>
              <a:t>Multiplication Flash Cards</a:t>
            </a:r>
            <a:endParaRPr kumimoji="0" lang="en-US"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1" i="0" u="none" strike="noStrike" kern="1200" cap="none" spc="0" normalizeH="0" baseline="0" noProof="0">
                <a:ln>
                  <a:noFill/>
                </a:ln>
                <a:solidFill>
                  <a:prstClr val="black"/>
                </a:solidFill>
                <a:effectLst/>
                <a:uLnTx/>
                <a:uFillTx/>
                <a:latin typeface="Calibri Light"/>
                <a:ea typeface="+mn-ea"/>
                <a:cs typeface="+mn-cs"/>
              </a:rPr>
              <a:t>Electrical Circuits Anchor Chart</a:t>
            </a:r>
            <a:endParaRPr kumimoji="0" lang="en-US"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5F4204-06CF-F369-05F1-5F1A214D7186}"/>
              </a:ext>
            </a:extLst>
          </p:cNvPr>
          <p:cNvSpPr>
            <a:spLocks noGrp="1"/>
          </p:cNvSpPr>
          <p:nvPr>
            <p:ph type="title"/>
          </p:nvPr>
        </p:nvSpPr>
        <p:spPr>
          <a:xfrm>
            <a:off x="133980" y="4632916"/>
            <a:ext cx="4007136" cy="1582355"/>
          </a:xfrm>
        </p:spPr>
        <p:txBody>
          <a:bodyPr vert="horz" lIns="91440" tIns="45720" rIns="91440" bIns="45720" rtlCol="0" anchor="ctr">
            <a:noAutofit/>
          </a:bodyPr>
          <a:lstStyle/>
          <a:p>
            <a:r>
              <a:rPr lang="en-US" sz="2800" b="1" kern="1200">
                <a:latin typeface="+mj-lt"/>
                <a:ea typeface="+mj-ea"/>
                <a:cs typeface="+mj-cs"/>
              </a:rPr>
              <a:t>Blue Ridge/Briargate ES</a:t>
            </a:r>
            <a:br>
              <a:rPr lang="en-US" sz="2800" b="1" kern="1200"/>
            </a:br>
            <a:br>
              <a:rPr lang="en-US" sz="2800" b="1" kern="1200"/>
            </a:br>
            <a:r>
              <a:rPr lang="en-US" sz="2800" b="1" kern="1200">
                <a:latin typeface="+mj-lt"/>
                <a:ea typeface="+mj-ea"/>
                <a:cs typeface="+mj-cs"/>
              </a:rPr>
              <a:t>Action Based Learning Lab</a:t>
            </a:r>
            <a:endParaRPr lang="en-US" sz="2800" b="1" kern="1200">
              <a:latin typeface="+mj-lt"/>
              <a:cs typeface="Calibri Light"/>
            </a:endParaRPr>
          </a:p>
        </p:txBody>
      </p:sp>
      <p:pic>
        <p:nvPicPr>
          <p:cNvPr id="5" name="Picture 4" descr="A child standing on a small board&#10;&#10;Description automatically generated">
            <a:extLst>
              <a:ext uri="{FF2B5EF4-FFF2-40B4-BE49-F238E27FC236}">
                <a16:creationId xmlns:a16="http://schemas.microsoft.com/office/drawing/2014/main" id="{4C99676E-7B7E-5B2B-9049-98BF6F8C6855}"/>
              </a:ext>
            </a:extLst>
          </p:cNvPr>
          <p:cNvPicPr>
            <a:picLocks noChangeAspect="1"/>
          </p:cNvPicPr>
          <p:nvPr/>
        </p:nvPicPr>
        <p:blipFill rotWithShape="1">
          <a:blip r:embed="rId3"/>
          <a:srcRect t="25933" r="2" b="1313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6" name="Picture 5" descr="A child standing on a platform with a sign on it&#10;&#10;Description automatically generated">
            <a:extLst>
              <a:ext uri="{FF2B5EF4-FFF2-40B4-BE49-F238E27FC236}">
                <a16:creationId xmlns:a16="http://schemas.microsoft.com/office/drawing/2014/main" id="{084C0849-B2D7-C0BC-8173-CCEC61F470D8}"/>
              </a:ext>
            </a:extLst>
          </p:cNvPr>
          <p:cNvPicPr>
            <a:picLocks noChangeAspect="1"/>
          </p:cNvPicPr>
          <p:nvPr/>
        </p:nvPicPr>
        <p:blipFill rotWithShape="1">
          <a:blip r:embed="rId4"/>
          <a:srcRect t="6475" r="1" b="1012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Picture 6" descr="A group of kids sitting at a table with cups&#10;&#10;Description automatically generated">
            <a:extLst>
              <a:ext uri="{FF2B5EF4-FFF2-40B4-BE49-F238E27FC236}">
                <a16:creationId xmlns:a16="http://schemas.microsoft.com/office/drawing/2014/main" id="{BC8B5753-7A52-29E3-37C2-E64EEB2AEF9A}"/>
              </a:ext>
            </a:extLst>
          </p:cNvPr>
          <p:cNvPicPr>
            <a:picLocks noChangeAspect="1"/>
          </p:cNvPicPr>
          <p:nvPr/>
        </p:nvPicPr>
        <p:blipFill rotWithShape="1">
          <a:blip r:embed="rId5"/>
          <a:srcRect t="19192" r="-4" b="-4"/>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30"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F944656-9946-95E7-6B0D-914AF0DB3CAF}"/>
              </a:ext>
            </a:extLst>
          </p:cNvPr>
          <p:cNvSpPr>
            <a:spLocks noGrp="1"/>
          </p:cNvSpPr>
          <p:nvPr>
            <p:ph type="body" sz="half" idx="2"/>
          </p:nvPr>
        </p:nvSpPr>
        <p:spPr>
          <a:xfrm>
            <a:off x="4446712" y="4655005"/>
            <a:ext cx="7147481" cy="1703830"/>
          </a:xfrm>
        </p:spPr>
        <p:txBody>
          <a:bodyPr vert="horz" lIns="91440" tIns="45720" rIns="91440" bIns="45720" rtlCol="0" anchor="ctr">
            <a:noAutofit/>
          </a:bodyPr>
          <a:lstStyle/>
          <a:p>
            <a:pPr marL="342900" indent="-342900">
              <a:buChar char="•"/>
            </a:pPr>
            <a:r>
              <a:rPr lang="en-US" sz="2800" b="1">
                <a:latin typeface="Calibri Light"/>
                <a:cs typeface="Calibri" panose="020F0502020204030204"/>
              </a:rPr>
              <a:t>Visual Development </a:t>
            </a:r>
          </a:p>
          <a:p>
            <a:pPr marL="342900" indent="-342900">
              <a:buChar char="•"/>
            </a:pPr>
            <a:r>
              <a:rPr lang="en-US" sz="2800" b="1">
                <a:latin typeface="Calibri Light"/>
                <a:cs typeface="Calibri" panose="020F0502020204030204"/>
              </a:rPr>
              <a:t>Balance</a:t>
            </a:r>
          </a:p>
          <a:p>
            <a:pPr marL="342900" indent="-342900">
              <a:buChar char="•"/>
            </a:pPr>
            <a:r>
              <a:rPr lang="en-US" sz="2800" b="1">
                <a:latin typeface="Calibri Light"/>
                <a:cs typeface="Calibri" panose="020F0502020204030204"/>
              </a:rPr>
              <a:t>Body In Space</a:t>
            </a:r>
          </a:p>
          <a:p>
            <a:pPr marL="342900" indent="-342900">
              <a:buChar char="•"/>
            </a:pPr>
            <a:r>
              <a:rPr lang="en-US" sz="2800" b="1">
                <a:latin typeface="Calibri Light"/>
                <a:cs typeface="Calibri" panose="020F0502020204030204"/>
              </a:rPr>
              <a:t>Motor Skills </a:t>
            </a:r>
          </a:p>
        </p:txBody>
      </p:sp>
      <p:pic>
        <p:nvPicPr>
          <p:cNvPr id="12" name="Picture 2" descr="Action Based Learning">
            <a:extLst>
              <a:ext uri="{FF2B5EF4-FFF2-40B4-BE49-F238E27FC236}">
                <a16:creationId xmlns:a16="http://schemas.microsoft.com/office/drawing/2014/main" id="{1EEEFA5A-BE09-0353-B34E-E52049CCD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6874" y="5886481"/>
            <a:ext cx="1482184" cy="6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216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7"/>
        <p:cNvGrpSpPr/>
        <p:nvPr/>
      </p:nvGrpSpPr>
      <p:grpSpPr>
        <a:xfrm>
          <a:off x="0" y="0"/>
          <a:ext cx="0" cy="0"/>
          <a:chOff x="0" y="0"/>
          <a:chExt cx="0" cy="0"/>
        </a:xfrm>
      </p:grpSpPr>
      <p:sp useBgFill="1">
        <p:nvSpPr>
          <p:cNvPr id="346" name="Rectangle 34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5355F4F-858B-9FD6-2CD3-E4243806EAA9}"/>
              </a:ext>
            </a:extLst>
          </p:cNvPr>
          <p:cNvSpPr txBox="1"/>
          <p:nvPr/>
        </p:nvSpPr>
        <p:spPr>
          <a:xfrm>
            <a:off x="384883" y="2185280"/>
            <a:ext cx="3958332" cy="351829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Action Based Learning Lab</a:t>
            </a:r>
            <a:endParaRPr kumimoji="0" lang="en-US" sz="2800" b="0" i="0" u="none" strike="noStrike" kern="1200" cap="none" spc="0" normalizeH="0" baseline="0" noProof="0">
              <a:ln>
                <a:noFill/>
              </a:ln>
              <a:solidFill>
                <a:prstClr val="black"/>
              </a:solidFill>
              <a:effectLst/>
              <a:uLnTx/>
              <a:uFillTx/>
              <a:latin typeface="Calibri Light" panose="020F0302020204030204"/>
              <a:ea typeface="Calibri Light"/>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panose="020F0302020204030204"/>
              <a:ea typeface="Calibri Light"/>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Hunters Glen Elementary</a:t>
            </a:r>
            <a:b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br>
            <a:br>
              <a:rPr kumimoji="0" lang="en-US" sz="3100" b="1" i="0" u="none" strike="noStrike" kern="1200" cap="none" spc="0" normalizeH="0" baseline="0" noProof="0">
                <a:ln>
                  <a:noFill/>
                </a:ln>
                <a:solidFill>
                  <a:prstClr val="black"/>
                </a:solidFill>
                <a:effectLst/>
                <a:uLnTx/>
                <a:uFillTx/>
                <a:latin typeface="Calibri Light" panose="020F0302020204030204"/>
                <a:ea typeface="+mn-ea"/>
                <a:cs typeface="+mn-cs"/>
              </a:rPr>
            </a:br>
            <a:br>
              <a:rPr kumimoji="0" lang="en-US" sz="3100" b="1" i="0" u="none" strike="noStrike" kern="1200" cap="none" spc="0" normalizeH="0" baseline="0" noProof="0">
                <a:ln>
                  <a:noFill/>
                </a:ln>
                <a:solidFill>
                  <a:prstClr val="black"/>
                </a:solidFill>
                <a:effectLst/>
                <a:uLnTx/>
                <a:uFillTx/>
                <a:latin typeface="Calibri Light" panose="020F0302020204030204"/>
                <a:ea typeface="+mn-ea"/>
                <a:cs typeface="+mn-cs"/>
              </a:rPr>
            </a:br>
            <a:endParaRPr kumimoji="0" lang="en-US" sz="31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4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295A676B-19A9-4872-A470-FD336D66B216}"/>
              </a:ext>
            </a:extLst>
          </p:cNvPr>
          <p:cNvPicPr>
            <a:picLocks noChangeAspect="1"/>
          </p:cNvPicPr>
          <p:nvPr/>
        </p:nvPicPr>
        <p:blipFill>
          <a:blip r:embed="rId3"/>
          <a:stretch>
            <a:fillRect/>
          </a:stretch>
        </p:blipFill>
        <p:spPr>
          <a:xfrm>
            <a:off x="4654296" y="718821"/>
            <a:ext cx="7214616" cy="5392926"/>
          </a:xfrm>
          <a:prstGeom prst="rect">
            <a:avLst/>
          </a:prstGeom>
        </p:spPr>
      </p:pic>
      <p:pic>
        <p:nvPicPr>
          <p:cNvPr id="5" name="Picture 2" descr="Action Based Learning">
            <a:extLst>
              <a:ext uri="{FF2B5EF4-FFF2-40B4-BE49-F238E27FC236}">
                <a16:creationId xmlns:a16="http://schemas.microsoft.com/office/drawing/2014/main" id="{A8646737-5DCB-95E4-8113-B7461A97A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74" y="209581"/>
            <a:ext cx="1482184" cy="646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5"/>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40FCB93-1E96-EEDF-0D2F-185666AE7FBC}"/>
              </a:ext>
            </a:extLst>
          </p:cNvPr>
          <p:cNvSpPr txBox="1"/>
          <p:nvPr/>
        </p:nvSpPr>
        <p:spPr>
          <a:xfrm>
            <a:off x="186100" y="2052758"/>
            <a:ext cx="4024592" cy="357351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Action Based Learning Lab</a:t>
            </a:r>
            <a:endParaRPr kumimoji="0" lang="en-US" sz="2800" b="0" i="0" u="none" strike="noStrike" kern="1200" cap="none" spc="0" normalizeH="0" baseline="0" noProof="0">
              <a:ln>
                <a:noFill/>
              </a:ln>
              <a:solidFill>
                <a:prstClr val="black"/>
              </a:solidFill>
              <a:effectLst/>
              <a:uLnTx/>
              <a:uFillTx/>
              <a:latin typeface="Calibri Light" panose="020F0302020204030204"/>
              <a:ea typeface="Calibri Light"/>
              <a:cs typeface="Calibri Light"/>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Hunters Glen Elementary</a:t>
            </a:r>
            <a:b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br>
            <a:b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br>
            <a:br>
              <a:rPr kumimoji="0" lang="en-US" sz="3100" b="1" i="0" u="none" strike="noStrike" kern="1200" cap="none" spc="0" normalizeH="0" baseline="0" noProof="0">
                <a:ln>
                  <a:noFill/>
                </a:ln>
                <a:solidFill>
                  <a:prstClr val="black"/>
                </a:solidFill>
                <a:effectLst/>
                <a:uLnTx/>
                <a:uFillTx/>
                <a:latin typeface="Calibri Light" panose="020F0302020204030204"/>
                <a:ea typeface="+mn-ea"/>
                <a:cs typeface="+mn-cs"/>
              </a:rPr>
            </a:br>
            <a:endParaRPr kumimoji="0" lang="en-US" sz="3100" b="1"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1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4A2BF50F-F3B3-5A98-E013-380971DABE9A}"/>
              </a:ext>
            </a:extLst>
          </p:cNvPr>
          <p:cNvPicPr>
            <a:picLocks noChangeAspect="1"/>
          </p:cNvPicPr>
          <p:nvPr/>
        </p:nvPicPr>
        <p:blipFill>
          <a:blip r:embed="rId3"/>
          <a:stretch>
            <a:fillRect/>
          </a:stretch>
        </p:blipFill>
        <p:spPr>
          <a:xfrm>
            <a:off x="4654296" y="709803"/>
            <a:ext cx="7214616" cy="5410962"/>
          </a:xfrm>
          <a:prstGeom prst="rect">
            <a:avLst/>
          </a:prstGeom>
        </p:spPr>
      </p:pic>
      <p:pic>
        <p:nvPicPr>
          <p:cNvPr id="5" name="Picture 2" descr="Action Based Learning">
            <a:extLst>
              <a:ext uri="{FF2B5EF4-FFF2-40B4-BE49-F238E27FC236}">
                <a16:creationId xmlns:a16="http://schemas.microsoft.com/office/drawing/2014/main" id="{6BC7972E-30B3-69DC-CD6D-44A4D783E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74" y="209581"/>
            <a:ext cx="1482184" cy="646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E422CB-EBC9-4703-870C-8981A495893A}"/>
              </a:ext>
            </a:extLst>
          </p:cNvPr>
          <p:cNvSpPr>
            <a:spLocks noGrp="1"/>
          </p:cNvSpPr>
          <p:nvPr>
            <p:ph type="title"/>
          </p:nvPr>
        </p:nvSpPr>
        <p:spPr>
          <a:xfrm>
            <a:off x="492370" y="516835"/>
            <a:ext cx="3084844" cy="5772840"/>
          </a:xfrm>
        </p:spPr>
        <p:txBody>
          <a:bodyPr anchor="ctr">
            <a:normAutofit/>
          </a:bodyPr>
          <a:lstStyle/>
          <a:p>
            <a:r>
              <a:rPr lang="en-US" sz="3600">
                <a:solidFill>
                  <a:schemeClr val="bg1"/>
                </a:solidFill>
              </a:rPr>
              <a:t>Current Trends</a:t>
            </a:r>
          </a:p>
        </p:txBody>
      </p:sp>
      <p:graphicFrame>
        <p:nvGraphicFramePr>
          <p:cNvPr id="7" name="Content Placeholder 2" descr="SmartArt timeline">
            <a:extLst>
              <a:ext uri="{FF2B5EF4-FFF2-40B4-BE49-F238E27FC236}">
                <a16:creationId xmlns:a16="http://schemas.microsoft.com/office/drawing/2014/main" id="{4279E28C-3AD3-4230-B1D6-C039672D128D}"/>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8968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18594-8683-41E9-86BE-E601F2AF31C8}"/>
              </a:ext>
            </a:extLst>
          </p:cNvPr>
          <p:cNvPicPr>
            <a:picLocks noChangeAspect="1"/>
          </p:cNvPicPr>
          <p:nvPr/>
        </p:nvPicPr>
        <p:blipFill>
          <a:blip r:embed="rId3"/>
          <a:stretch>
            <a:fillRect/>
          </a:stretch>
        </p:blipFill>
        <p:spPr>
          <a:xfrm>
            <a:off x="-43384" y="-4454"/>
            <a:ext cx="12279923" cy="1097789"/>
          </a:xfrm>
          <a:prstGeom prst="rect">
            <a:avLst/>
          </a:prstGeom>
        </p:spPr>
      </p:pic>
      <p:pic>
        <p:nvPicPr>
          <p:cNvPr id="4098" name="Picture 2" descr="Action Based Learning">
            <a:extLst>
              <a:ext uri="{FF2B5EF4-FFF2-40B4-BE49-F238E27FC236}">
                <a16:creationId xmlns:a16="http://schemas.microsoft.com/office/drawing/2014/main" id="{9F8260BF-DA3F-4F9A-97AC-2D94BB54F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717" y="221054"/>
            <a:ext cx="1482184" cy="646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6E66790D-474F-2454-7B2B-CAD2C25BAEB6}"/>
              </a:ext>
            </a:extLst>
          </p:cNvPr>
          <p:cNvGraphicFramePr>
            <a:graphicFrameLocks/>
          </p:cNvGraphicFramePr>
          <p:nvPr/>
        </p:nvGraphicFramePr>
        <p:xfrm>
          <a:off x="813202" y="1198219"/>
          <a:ext cx="9414164" cy="482679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CC0AB7CE-F793-6938-507B-BCCF60CD8CFC}"/>
              </a:ext>
            </a:extLst>
          </p:cNvPr>
          <p:cNvSpPr txBox="1"/>
          <p:nvPr/>
        </p:nvSpPr>
        <p:spPr>
          <a:xfrm>
            <a:off x="958575" y="5983356"/>
            <a:ext cx="91263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Calibri" panose="020F0502020204030204"/>
                <a:ea typeface="+mn-ea"/>
                <a:cs typeface="Segoe UI"/>
              </a:rPr>
              <a:t>December Math DCA – 2</a:t>
            </a:r>
            <a:r>
              <a:rPr kumimoji="0" lang="en-US" sz="1050" b="1" i="0" u="sng" strike="noStrike" kern="1200" cap="none" spc="0" normalizeH="0" baseline="30000" noProof="0">
                <a:ln>
                  <a:noFill/>
                </a:ln>
                <a:solidFill>
                  <a:prstClr val="black"/>
                </a:solidFill>
                <a:effectLst/>
                <a:uLnTx/>
                <a:uFillTx/>
                <a:latin typeface="Calibri" panose="020F0502020204030204"/>
                <a:ea typeface="+mn-ea"/>
                <a:cs typeface="Segoe UI"/>
              </a:rPr>
              <a:t>nd</a:t>
            </a:r>
            <a:r>
              <a:rPr kumimoji="0" lang="en-US" sz="1600" b="1" i="0" u="sng" strike="noStrike" kern="1200" cap="none" spc="0" normalizeH="0" baseline="0" noProof="0">
                <a:ln>
                  <a:noFill/>
                </a:ln>
                <a:solidFill>
                  <a:prstClr val="black"/>
                </a:solidFill>
                <a:effectLst/>
                <a:uLnTx/>
                <a:uFillTx/>
                <a:latin typeface="Calibri" panose="020F0502020204030204"/>
                <a:ea typeface="+mn-ea"/>
                <a:cs typeface="Segoe UI"/>
              </a:rPr>
              <a:t> grade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Calibri" panose="020F0502020204030204"/>
                <a:ea typeface="+mn-ea"/>
                <a:cs typeface="Segoe UI"/>
              </a:rPr>
              <a:t>Blue Class – teacher uses ABL as part of the daily routine including regular lab attendance.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Segoe U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alibri" panose="020F0502020204030204"/>
                <a:ea typeface="+mn-ea"/>
                <a:cs typeface="Segoe UI"/>
              </a:rPr>
              <a:t>Red Class – minimal ABL is used within the daily routine &amp; no regular lab attendance.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Segoe UI"/>
              </a:rPr>
              <a:t>​</a:t>
            </a:r>
          </a:p>
        </p:txBody>
      </p:sp>
    </p:spTree>
    <p:extLst>
      <p:ext uri="{BB962C8B-B14F-4D97-AF65-F5344CB8AC3E}">
        <p14:creationId xmlns:p14="http://schemas.microsoft.com/office/powerpoint/2010/main" val="2666635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18594-8683-41E9-86BE-E601F2AF31C8}"/>
              </a:ext>
            </a:extLst>
          </p:cNvPr>
          <p:cNvPicPr>
            <a:picLocks noChangeAspect="1"/>
          </p:cNvPicPr>
          <p:nvPr/>
        </p:nvPicPr>
        <p:blipFill>
          <a:blip r:embed="rId3"/>
          <a:stretch>
            <a:fillRect/>
          </a:stretch>
        </p:blipFill>
        <p:spPr>
          <a:xfrm>
            <a:off x="-43384" y="-4454"/>
            <a:ext cx="12279923" cy="1097789"/>
          </a:xfrm>
          <a:prstGeom prst="rect">
            <a:avLst/>
          </a:prstGeom>
        </p:spPr>
      </p:pic>
      <p:pic>
        <p:nvPicPr>
          <p:cNvPr id="4098" name="Picture 2" descr="Action Based Learning">
            <a:extLst>
              <a:ext uri="{FF2B5EF4-FFF2-40B4-BE49-F238E27FC236}">
                <a16:creationId xmlns:a16="http://schemas.microsoft.com/office/drawing/2014/main" id="{9F8260BF-DA3F-4F9A-97AC-2D94BB54F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717" y="221054"/>
            <a:ext cx="1482184" cy="646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3">
            <a:extLst>
              <a:ext uri="{FF2B5EF4-FFF2-40B4-BE49-F238E27FC236}">
                <a16:creationId xmlns:a16="http://schemas.microsoft.com/office/drawing/2014/main" id="{7C7EAD49-194D-3735-DF66-944BE1F32B03}"/>
              </a:ext>
            </a:extLst>
          </p:cNvPr>
          <p:cNvGraphicFramePr>
            <a:graphicFrameLocks/>
          </p:cNvGraphicFramePr>
          <p:nvPr/>
        </p:nvGraphicFramePr>
        <p:xfrm>
          <a:off x="689113" y="1584739"/>
          <a:ext cx="10820400" cy="528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4CED7227-397D-BBC1-78C1-85682E7A66E1}"/>
              </a:ext>
            </a:extLst>
          </p:cNvPr>
          <p:cNvSpPr txBox="1"/>
          <p:nvPr/>
        </p:nvSpPr>
        <p:spPr>
          <a:xfrm>
            <a:off x="5541617" y="1091096"/>
            <a:ext cx="5426765"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a:ln>
                  <a:noFill/>
                </a:ln>
                <a:solidFill>
                  <a:srgbClr val="44546A"/>
                </a:solidFill>
                <a:effectLst/>
                <a:uLnTx/>
                <a:uFillTx/>
                <a:latin typeface="Calibri" panose="020F0502020204030204"/>
                <a:ea typeface="+mn-ea"/>
                <a:cs typeface="Segoe UI"/>
              </a:rPr>
              <a:t>Class with ABL</a:t>
            </a:r>
            <a:r>
              <a:rPr kumimoji="0" lang="en-US" sz="2650" b="0" i="0" u="none" strike="noStrike" kern="1200" cap="none" spc="0" normalizeH="0" baseline="0" noProof="0">
                <a:ln>
                  <a:noFill/>
                </a:ln>
                <a:solidFill>
                  <a:srgbClr val="44546A"/>
                </a:solidFill>
                <a:effectLst/>
                <a:uLnTx/>
                <a:uFillTx/>
                <a:latin typeface="Calibri" panose="020F0502020204030204"/>
                <a:ea typeface="+mn-ea"/>
                <a:cs typeface="Segoe UI"/>
              </a:rPr>
              <a:t>​</a:t>
            </a:r>
            <a:endParaRPr kumimoji="0" lang="en-US" sz="2650" b="0" i="0" u="none" strike="noStrike" kern="1200" cap="none" spc="0" normalizeH="0" baseline="0" noProof="0">
              <a:ln>
                <a:noFill/>
              </a:ln>
              <a:solidFill>
                <a:srgbClr val="44546A"/>
              </a:solidFill>
              <a:effectLst/>
              <a:uLnTx/>
              <a:uFillTx/>
              <a:latin typeface="Calibri" panose="020F0502020204030204"/>
              <a:ea typeface="Calibr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a:ln>
                  <a:noFill/>
                </a:ln>
                <a:solidFill>
                  <a:srgbClr val="ED7D31"/>
                </a:solidFill>
                <a:effectLst/>
                <a:uLnTx/>
                <a:uFillTx/>
                <a:latin typeface="Calibri" panose="020F0502020204030204"/>
                <a:ea typeface="+mn-ea"/>
                <a:cs typeface="Segoe UI"/>
              </a:rPr>
              <a:t>Class without ABL</a:t>
            </a:r>
            <a:r>
              <a:rPr kumimoji="0" lang="en-US" sz="2650" b="0" i="0" u="none" strike="noStrike" kern="1200" cap="none" spc="0" normalizeH="0" baseline="0" noProof="0">
                <a:ln>
                  <a:noFill/>
                </a:ln>
                <a:solidFill>
                  <a:srgbClr val="ED7D31"/>
                </a:solidFill>
                <a:effectLst/>
                <a:uLnTx/>
                <a:uFillTx/>
                <a:latin typeface="Calibri" panose="020F0502020204030204"/>
                <a:ea typeface="+mn-ea"/>
                <a:cs typeface="Segoe UI"/>
              </a:rPr>
              <a:t>​</a:t>
            </a:r>
            <a:endParaRPr kumimoji="0" lang="en-US" sz="2650" b="0" i="0" u="none" strike="noStrike" kern="1200" cap="none" spc="0" normalizeH="0" baseline="0" noProof="0">
              <a:ln>
                <a:noFill/>
              </a:ln>
              <a:solidFill>
                <a:prstClr val="black"/>
              </a:solidFill>
              <a:effectLst/>
              <a:uLnTx/>
              <a:uFillTx/>
              <a:latin typeface="Calibri" panose="020F0502020204030204"/>
              <a:ea typeface="Calibri"/>
              <a:cs typeface="Segoe UI"/>
            </a:endParaRPr>
          </a:p>
        </p:txBody>
      </p:sp>
      <p:sp>
        <p:nvSpPr>
          <p:cNvPr id="7" name="TextBox 6">
            <a:extLst>
              <a:ext uri="{FF2B5EF4-FFF2-40B4-BE49-F238E27FC236}">
                <a16:creationId xmlns:a16="http://schemas.microsoft.com/office/drawing/2014/main" id="{54BBDAF6-7F9A-FBC4-74A6-16C74459A05E}"/>
              </a:ext>
            </a:extLst>
          </p:cNvPr>
          <p:cNvSpPr txBox="1"/>
          <p:nvPr/>
        </p:nvSpPr>
        <p:spPr>
          <a:xfrm>
            <a:off x="693530" y="1002749"/>
            <a:ext cx="6067286"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Calibri"/>
                <a:cs typeface="Calibri"/>
              </a:rPr>
              <a:t>Sight Words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934B73ED-6B2F-590B-9159-A48E6E70AC91}"/>
              </a:ext>
            </a:extLst>
          </p:cNvPr>
          <p:cNvSpPr txBox="1"/>
          <p:nvPr/>
        </p:nvSpPr>
        <p:spPr>
          <a:xfrm>
            <a:off x="5044661" y="1819965"/>
            <a:ext cx="3880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of students who knew the words)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7576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18594-8683-41E9-86BE-E601F2AF31C8}"/>
              </a:ext>
            </a:extLst>
          </p:cNvPr>
          <p:cNvPicPr>
            <a:picLocks noChangeAspect="1"/>
          </p:cNvPicPr>
          <p:nvPr/>
        </p:nvPicPr>
        <p:blipFill>
          <a:blip r:embed="rId2"/>
          <a:stretch>
            <a:fillRect/>
          </a:stretch>
        </p:blipFill>
        <p:spPr>
          <a:xfrm>
            <a:off x="-43384" y="-4454"/>
            <a:ext cx="12279923" cy="1097789"/>
          </a:xfrm>
          <a:prstGeom prst="rect">
            <a:avLst/>
          </a:prstGeom>
        </p:spPr>
      </p:pic>
      <p:pic>
        <p:nvPicPr>
          <p:cNvPr id="4098" name="Picture 2" descr="Action Based Learning">
            <a:extLst>
              <a:ext uri="{FF2B5EF4-FFF2-40B4-BE49-F238E27FC236}">
                <a16:creationId xmlns:a16="http://schemas.microsoft.com/office/drawing/2014/main" id="{9F8260BF-DA3F-4F9A-97AC-2D94BB54F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717" y="221054"/>
            <a:ext cx="1482184" cy="6467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aph with numbers and a bar chart&#10;&#10;Description automatically generated">
            <a:extLst>
              <a:ext uri="{FF2B5EF4-FFF2-40B4-BE49-F238E27FC236}">
                <a16:creationId xmlns:a16="http://schemas.microsoft.com/office/drawing/2014/main" id="{B885EE38-73E9-951A-A308-2FAAE6A5CCCC}"/>
              </a:ext>
            </a:extLst>
          </p:cNvPr>
          <p:cNvPicPr>
            <a:picLocks noChangeAspect="1"/>
          </p:cNvPicPr>
          <p:nvPr/>
        </p:nvPicPr>
        <p:blipFill>
          <a:blip r:embed="rId4"/>
          <a:stretch>
            <a:fillRect/>
          </a:stretch>
        </p:blipFill>
        <p:spPr>
          <a:xfrm>
            <a:off x="1523308" y="1086539"/>
            <a:ext cx="9156425" cy="5756138"/>
          </a:xfrm>
          <a:prstGeom prst="rect">
            <a:avLst/>
          </a:prstGeom>
        </p:spPr>
      </p:pic>
    </p:spTree>
    <p:extLst>
      <p:ext uri="{BB962C8B-B14F-4D97-AF65-F5344CB8AC3E}">
        <p14:creationId xmlns:p14="http://schemas.microsoft.com/office/powerpoint/2010/main" val="907663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12D894-B3AE-4D21-A6C2-D808F44A9183}"/>
              </a:ext>
            </a:extLst>
          </p:cNvPr>
          <p:cNvPicPr>
            <a:picLocks noChangeAspect="1"/>
          </p:cNvPicPr>
          <p:nvPr/>
        </p:nvPicPr>
        <p:blipFill>
          <a:blip r:embed="rId3"/>
          <a:stretch>
            <a:fillRect/>
          </a:stretch>
        </p:blipFill>
        <p:spPr>
          <a:xfrm>
            <a:off x="-43384" y="-4454"/>
            <a:ext cx="12279923" cy="1097789"/>
          </a:xfrm>
          <a:prstGeom prst="rect">
            <a:avLst/>
          </a:prstGeom>
        </p:spPr>
      </p:pic>
      <p:pic>
        <p:nvPicPr>
          <p:cNvPr id="2" name="Picture 1">
            <a:extLst>
              <a:ext uri="{FF2B5EF4-FFF2-40B4-BE49-F238E27FC236}">
                <a16:creationId xmlns:a16="http://schemas.microsoft.com/office/drawing/2014/main" id="{5F562D4E-3C2C-B4D5-1AEE-C19CFBF8AFDC}"/>
              </a:ext>
            </a:extLst>
          </p:cNvPr>
          <p:cNvPicPr>
            <a:picLocks noChangeAspect="1"/>
          </p:cNvPicPr>
          <p:nvPr/>
        </p:nvPicPr>
        <p:blipFill>
          <a:blip r:embed="rId4"/>
          <a:stretch>
            <a:fillRect/>
          </a:stretch>
        </p:blipFill>
        <p:spPr>
          <a:xfrm>
            <a:off x="2336800" y="1092200"/>
            <a:ext cx="7658100" cy="5765800"/>
          </a:xfrm>
          <a:prstGeom prst="rect">
            <a:avLst/>
          </a:prstGeom>
        </p:spPr>
      </p:pic>
    </p:spTree>
    <p:extLst>
      <p:ext uri="{BB962C8B-B14F-4D97-AF65-F5344CB8AC3E}">
        <p14:creationId xmlns:p14="http://schemas.microsoft.com/office/powerpoint/2010/main" val="2018440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18594-8683-41E9-86BE-E601F2AF31C8}"/>
              </a:ext>
            </a:extLst>
          </p:cNvPr>
          <p:cNvPicPr>
            <a:picLocks noChangeAspect="1"/>
          </p:cNvPicPr>
          <p:nvPr/>
        </p:nvPicPr>
        <p:blipFill>
          <a:blip r:embed="rId2"/>
          <a:stretch>
            <a:fillRect/>
          </a:stretch>
        </p:blipFill>
        <p:spPr>
          <a:xfrm>
            <a:off x="-43384" y="-4454"/>
            <a:ext cx="12279923" cy="1097789"/>
          </a:xfrm>
          <a:prstGeom prst="rect">
            <a:avLst/>
          </a:prstGeom>
        </p:spPr>
      </p:pic>
      <p:pic>
        <p:nvPicPr>
          <p:cNvPr id="4098" name="Picture 2" descr="Action Based Learning">
            <a:extLst>
              <a:ext uri="{FF2B5EF4-FFF2-40B4-BE49-F238E27FC236}">
                <a16:creationId xmlns:a16="http://schemas.microsoft.com/office/drawing/2014/main" id="{9F8260BF-DA3F-4F9A-97AC-2D94BB54F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717" y="221054"/>
            <a:ext cx="1482184" cy="6467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ildren Silhouette Holding Letters Colored Of The Word Thank You Stock  Illustration - Download Image Now - iStock">
            <a:extLst>
              <a:ext uri="{FF2B5EF4-FFF2-40B4-BE49-F238E27FC236}">
                <a16:creationId xmlns:a16="http://schemas.microsoft.com/office/drawing/2014/main" id="{77804114-9FD2-48A6-B52C-C85095240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1350" y="2854187"/>
            <a:ext cx="58293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7643D2-D4EF-0167-BE8D-4A244E20A0F8}"/>
              </a:ext>
            </a:extLst>
          </p:cNvPr>
          <p:cNvSpPr txBox="1"/>
          <p:nvPr/>
        </p:nvSpPr>
        <p:spPr>
          <a:xfrm>
            <a:off x="2268527" y="1711170"/>
            <a:ext cx="79477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Calibri"/>
              </a:rPr>
              <a:t>EXERCISE GROWS BRAIN CELLS! </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70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p:txBody>
          <a:bodyPr/>
          <a:lstStyle/>
          <a:p>
            <a:pPr algn="ctr"/>
            <a:r>
              <a:rPr lang="en-US" dirty="0"/>
              <a:t>Stand Up, Sit Down</a:t>
            </a:r>
          </a:p>
        </p:txBody>
      </p:sp>
      <p:sp>
        <p:nvSpPr>
          <p:cNvPr id="3" name="Text Placeholder 2">
            <a:extLst>
              <a:ext uri="{FF2B5EF4-FFF2-40B4-BE49-F238E27FC236}">
                <a16:creationId xmlns:a16="http://schemas.microsoft.com/office/drawing/2014/main" id="{7FABE64B-D864-FE61-38A5-98E8B94652E8}"/>
              </a:ext>
            </a:extLst>
          </p:cNvPr>
          <p:cNvSpPr>
            <a:spLocks noGrp="1"/>
          </p:cNvSpPr>
          <p:nvPr>
            <p:ph type="body" idx="1"/>
          </p:nvPr>
        </p:nvSpPr>
        <p:spPr/>
        <p:txBody>
          <a:bodyPr anchor="ctr"/>
          <a:lstStyle/>
          <a:p>
            <a:pPr algn="ctr"/>
            <a:r>
              <a:rPr lang="en-US" sz="4400" dirty="0"/>
              <a:t>Stand up if you are a member or a guest of the Fort Bend ISD SHAC</a:t>
            </a:r>
          </a:p>
        </p:txBody>
      </p:sp>
      <p:cxnSp>
        <p:nvCxnSpPr>
          <p:cNvPr id="4" name="Straight Connector 3">
            <a:extLst>
              <a:ext uri="{FF2B5EF4-FFF2-40B4-BE49-F238E27FC236}">
                <a16:creationId xmlns:a16="http://schemas.microsoft.com/office/drawing/2014/main" id="{4A335633-6AE2-41E7-AE93-48DF006E0FC4}"/>
              </a:ext>
            </a:extLst>
          </p:cNvPr>
          <p:cNvCxnSpPr/>
          <p:nvPr/>
        </p:nvCxnSpPr>
        <p:spPr>
          <a:xfrm>
            <a:off x="2117436" y="24765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7247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936275"/>
            <a:ext cx="9144000" cy="698028"/>
          </a:xfrm>
        </p:spPr>
        <p:txBody>
          <a:bodyPr>
            <a:noAutofit/>
          </a:bodyPr>
          <a:lstStyle/>
          <a:p>
            <a:pPr>
              <a:lnSpc>
                <a:spcPct val="100000"/>
              </a:lnSpc>
            </a:pPr>
            <a:r>
              <a:rPr lang="en-US" sz="2800" b="1" dirty="0">
                <a:solidFill>
                  <a:schemeClr val="bg1"/>
                </a:solidFill>
                <a:latin typeface="Arial" panose="020B0604020202020204" pitchFamily="34" charset="0"/>
                <a:cs typeface="Arial" panose="020B0604020202020204" pitchFamily="34" charset="0"/>
              </a:rPr>
              <a:t>Brain Break</a:t>
            </a:r>
            <a:br>
              <a:rPr lang="en-US" sz="2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District Student Wellness Coalition Members</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Paresh Cl &amp; Naomi K</a:t>
            </a:r>
          </a:p>
        </p:txBody>
      </p:sp>
    </p:spTree>
    <p:extLst>
      <p:ext uri="{BB962C8B-B14F-4D97-AF65-F5344CB8AC3E}">
        <p14:creationId xmlns:p14="http://schemas.microsoft.com/office/powerpoint/2010/main" val="1390405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6159972"/>
            <a:ext cx="9144000" cy="698028"/>
          </a:xfrm>
        </p:spPr>
        <p:txBody>
          <a:bodyPr>
            <a:noAutofit/>
          </a:bodyPr>
          <a:lstStyle/>
          <a:p>
            <a:pPr>
              <a:lnSpc>
                <a:spcPct val="100000"/>
              </a:lnSpc>
            </a:pPr>
            <a:r>
              <a:rPr lang="en-US" sz="2800" b="1" dirty="0">
                <a:solidFill>
                  <a:schemeClr val="bg1"/>
                </a:solidFill>
                <a:latin typeface="Arial" panose="020B0604020202020204" pitchFamily="34" charset="0"/>
                <a:cs typeface="Arial" panose="020B0604020202020204" pitchFamily="34" charset="0"/>
              </a:rPr>
              <a:t>2024-2025 SHAC Updates</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Allison Thummel</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FBISD SHAC Chair</a:t>
            </a:r>
          </a:p>
        </p:txBody>
      </p:sp>
    </p:spTree>
    <p:extLst>
      <p:ext uri="{BB962C8B-B14F-4D97-AF65-F5344CB8AC3E}">
        <p14:creationId xmlns:p14="http://schemas.microsoft.com/office/powerpoint/2010/main" val="846573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2024-2025 SHAC Updates</a:t>
            </a:r>
            <a:endParaRPr lang="en-US" sz="2200" dirty="0"/>
          </a:p>
        </p:txBody>
      </p:sp>
      <p:sp>
        <p:nvSpPr>
          <p:cNvPr id="2" name="TextBox 1">
            <a:extLst>
              <a:ext uri="{FF2B5EF4-FFF2-40B4-BE49-F238E27FC236}">
                <a16:creationId xmlns:a16="http://schemas.microsoft.com/office/drawing/2014/main" id="{D028A413-2E8C-88A4-FEFC-747744942B39}"/>
              </a:ext>
            </a:extLst>
          </p:cNvPr>
          <p:cNvSpPr txBox="1"/>
          <p:nvPr/>
        </p:nvSpPr>
        <p:spPr>
          <a:xfrm>
            <a:off x="39289" y="1165670"/>
            <a:ext cx="12238055" cy="290848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SHAC Presenting to BOT May 13</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Legislative Priorities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SHAC Executive Team (Vote, if quorum)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Membership (Vote, if quorum)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6175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2024-2025 SHAC Legislative Priorities </a:t>
            </a:r>
            <a:r>
              <a:rPr lang="en-US" sz="2200" b="1" dirty="0">
                <a:solidFill>
                  <a:srgbClr val="FFFFFF"/>
                </a:solidFill>
                <a:latin typeface="Arial"/>
                <a:cs typeface="Arial"/>
              </a:rPr>
              <a:t>(approved)</a:t>
            </a:r>
            <a:endParaRPr lang="en-US" sz="2200" dirty="0"/>
          </a:p>
        </p:txBody>
      </p:sp>
      <p:sp>
        <p:nvSpPr>
          <p:cNvPr id="2" name="TextBox 1">
            <a:extLst>
              <a:ext uri="{FF2B5EF4-FFF2-40B4-BE49-F238E27FC236}">
                <a16:creationId xmlns:a16="http://schemas.microsoft.com/office/drawing/2014/main" id="{D028A413-2E8C-88A4-FEFC-747744942B39}"/>
              </a:ext>
            </a:extLst>
          </p:cNvPr>
          <p:cNvSpPr txBox="1"/>
          <p:nvPr/>
        </p:nvSpPr>
        <p:spPr>
          <a:xfrm>
            <a:off x="39289" y="1165670"/>
            <a:ext cx="12238055" cy="675210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1000"/>
              </a:spcBef>
              <a:spcAft>
                <a:spcPts val="1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FBISD SHAC Supports:</a:t>
            </a:r>
          </a:p>
          <a:p>
            <a:pPr marL="284480" marR="0" lvl="0" indent="-285750" algn="just" defTabSz="914400" rtl="0" eaLnBrk="1" fontAlgn="auto" latinLnBrk="0" hangingPunct="1">
              <a:lnSpc>
                <a:spcPct val="115000"/>
              </a:lnSpc>
              <a:spcBef>
                <a:spcPts val="1000"/>
              </a:spcBef>
              <a:spcAft>
                <a:spcPts val="10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Texas’ Whole School, Whole Community, Whole Child (WSCC) Model for coordinated school health and supports measures that strengthen Local Education Agencies’ (LEA) implementation of policies and practices consistent with this approach.</a:t>
            </a:r>
          </a:p>
          <a:p>
            <a:pPr marL="284480" marR="0" lvl="2" indent="-285750" algn="just" defTabSz="914400" rtl="0" eaLnBrk="1" fontAlgn="auto" latinLnBrk="0" hangingPunct="1">
              <a:lnSpc>
                <a:spcPct val="115000"/>
              </a:lnSpc>
              <a:spcBef>
                <a:spcPts val="1000"/>
              </a:spcBef>
              <a:spcAft>
                <a:spcPts val="10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Measures that enhance local communities’ ability to inform local decision-making of LEAs through the formation or support of formal advisory groups such as SHACs.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Measures encouraging physical fitness and Action Based Learning, including effective use of fitness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Funding for a multi-tiered system of mental and behavioral health support that fosters safe and healthy school environments for students, educators and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Measures to ensure that all children receive access to healthy school meals, including breakfast and lunch to reduce food insecurity and hunger.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Improved, continual, reliable funding for access to evidence-based mental health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4352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7C7854-E276-5904-3963-9C0B9EC5921F}"/>
              </a:ext>
            </a:extLst>
          </p:cNvPr>
          <p:cNvSpPr txBox="1">
            <a:spLocks noGrp="1"/>
          </p:cNvSpPr>
          <p:nvPr>
            <p:ph type="title"/>
          </p:nvPr>
        </p:nvSpPr>
        <p:spPr>
          <a:xfrm>
            <a:off x="78581" y="277103"/>
            <a:ext cx="12034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FFFF"/>
                </a:solidFill>
                <a:latin typeface="Arial"/>
                <a:cs typeface="Arial"/>
              </a:rPr>
              <a:t>SHAC Legislative Priorities </a:t>
            </a:r>
            <a:r>
              <a:rPr lang="en-US" sz="2200" b="1" dirty="0">
                <a:solidFill>
                  <a:srgbClr val="FFFFFF"/>
                </a:solidFill>
                <a:latin typeface="Arial"/>
                <a:cs typeface="Arial"/>
              </a:rPr>
              <a:t>(proposed)</a:t>
            </a:r>
            <a:endParaRPr lang="en-US" sz="2200" dirty="0"/>
          </a:p>
        </p:txBody>
      </p:sp>
      <p:sp>
        <p:nvSpPr>
          <p:cNvPr id="2" name="TextBox 1">
            <a:extLst>
              <a:ext uri="{FF2B5EF4-FFF2-40B4-BE49-F238E27FC236}">
                <a16:creationId xmlns:a16="http://schemas.microsoft.com/office/drawing/2014/main" id="{D028A413-2E8C-88A4-FEFC-747744942B39}"/>
              </a:ext>
            </a:extLst>
          </p:cNvPr>
          <p:cNvSpPr txBox="1"/>
          <p:nvPr/>
        </p:nvSpPr>
        <p:spPr>
          <a:xfrm>
            <a:off x="39289" y="1043750"/>
            <a:ext cx="12034837" cy="447096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1000"/>
              </a:spcBef>
              <a:spcAft>
                <a:spcPts val="1000"/>
              </a:spcAft>
              <a:buClrTx/>
              <a:buSzTx/>
              <a:buFontTx/>
              <a:buNone/>
              <a:tabLst/>
              <a:defRPr/>
            </a:pPr>
            <a:r>
              <a:rPr kumimoji="0" lang="en-US" sz="2800" b="1"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The FBISD SHAC Supports: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Measures encouraging </a:t>
            </a:r>
            <a:r>
              <a:rPr kumimoji="0" lang="en-US" sz="2800" b="1"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physical fitness </a:t>
            </a: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and Action Based Learning, including effective use of fitness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Funding for a multi-tiered system of </a:t>
            </a:r>
            <a:r>
              <a:rPr kumimoji="0" lang="en-US" sz="2800" b="1"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mental and behavioral health </a:t>
            </a: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support that fosters safe and healthy school environments for students, educators and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Measures to ensure that all children receive access to</a:t>
            </a:r>
            <a:r>
              <a:rPr kumimoji="0" lang="en-US" sz="2800" b="1"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 healthy school meals</a:t>
            </a:r>
            <a:r>
              <a:rPr kumimoji="0" lang="en-US" sz="28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 including breakfast and lunch to reduce food insecurity and hunger</a:t>
            </a:r>
            <a:r>
              <a:rPr kumimoji="0" lang="en-US" sz="2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4470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993425"/>
            <a:ext cx="9144000" cy="698028"/>
          </a:xfrm>
        </p:spPr>
        <p:txBody>
          <a:bodyPr>
            <a:noAutofit/>
          </a:bodyPr>
          <a:lstStyle/>
          <a:p>
            <a:pPr>
              <a:lnSpc>
                <a:spcPct val="100000"/>
              </a:lnSpc>
            </a:pPr>
            <a:r>
              <a:rPr lang="en-US" sz="2800" b="1" dirty="0">
                <a:solidFill>
                  <a:schemeClr val="bg1"/>
                </a:solidFill>
                <a:latin typeface="Arial" panose="020B0604020202020204" pitchFamily="34" charset="0"/>
                <a:cs typeface="Arial" panose="020B0604020202020204" pitchFamily="34" charset="0"/>
              </a:rPr>
              <a:t>SHAC Nominations &amp; Vote</a:t>
            </a:r>
            <a:br>
              <a:rPr lang="en-US" sz="2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Jenna Ross</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FBISD SHAC Secretary</a:t>
            </a:r>
          </a:p>
        </p:txBody>
      </p:sp>
    </p:spTree>
    <p:extLst>
      <p:ext uri="{BB962C8B-B14F-4D97-AF65-F5344CB8AC3E}">
        <p14:creationId xmlns:p14="http://schemas.microsoft.com/office/powerpoint/2010/main" val="2834359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SHAC Executive Team Nominations</a:t>
            </a:r>
          </a:p>
        </p:txBody>
      </p:sp>
      <p:sp>
        <p:nvSpPr>
          <p:cNvPr id="3" name="TextBox 2">
            <a:extLst>
              <a:ext uri="{FF2B5EF4-FFF2-40B4-BE49-F238E27FC236}">
                <a16:creationId xmlns:a16="http://schemas.microsoft.com/office/drawing/2014/main" id="{CABA00FD-B75A-BBA8-E7F4-F2DD47506F93}"/>
              </a:ext>
            </a:extLst>
          </p:cNvPr>
          <p:cNvSpPr txBox="1"/>
          <p:nvPr/>
        </p:nvSpPr>
        <p:spPr>
          <a:xfrm>
            <a:off x="483079" y="1570008"/>
            <a:ext cx="11197087"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Chair: Catalina Flores-Rau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Vice Chair: Nicole Juracek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Secretary: Derek Craig </a:t>
            </a:r>
          </a:p>
        </p:txBody>
      </p:sp>
    </p:spTree>
    <p:extLst>
      <p:ext uri="{BB962C8B-B14F-4D97-AF65-F5344CB8AC3E}">
        <p14:creationId xmlns:p14="http://schemas.microsoft.com/office/powerpoint/2010/main" val="338139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SHAC Nominations: Chair- Catalina Flores-Rau</a:t>
            </a:r>
          </a:p>
        </p:txBody>
      </p:sp>
      <p:sp>
        <p:nvSpPr>
          <p:cNvPr id="3" name="TextBox 2">
            <a:extLst>
              <a:ext uri="{FF2B5EF4-FFF2-40B4-BE49-F238E27FC236}">
                <a16:creationId xmlns:a16="http://schemas.microsoft.com/office/drawing/2014/main" id="{CABA00FD-B75A-BBA8-E7F4-F2DD47506F93}"/>
              </a:ext>
            </a:extLst>
          </p:cNvPr>
          <p:cNvSpPr txBox="1"/>
          <p:nvPr/>
        </p:nvSpPr>
        <p:spPr>
          <a:xfrm>
            <a:off x="483079" y="1570008"/>
            <a:ext cx="11558030" cy="42165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Degree in Chemical Engineering from Iowa State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Former employee of Dow Chemical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Plastics &amp; Supply Chain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Non-profit roles: PTO, Surfer Swim Team, L.I.F.E Houston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Students in District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grader @ First Colony MS &amp; 10</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grader @ Clements 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Why SHAC?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Calibri" panose="020F0502020204030204" pitchFamily="34" charset="0"/>
                <a:ea typeface="Calibri" panose="020F0502020204030204" pitchFamily="34" charset="0"/>
                <a:cs typeface="Calibri" panose="020F0502020204030204" pitchFamily="34" charset="0"/>
              </a:rPr>
              <a:t> I believe the SHAC is a place for us to really unify our campuses and understand the issues we have related to fitness, mental health, and safety.  By working as a team, we can serve our community and help our students and staff excel.</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09F1420-FC31-428E-B0D8-2161BEBBB289}"/>
              </a:ext>
            </a:extLst>
          </p:cNvPr>
          <p:cNvPicPr>
            <a:picLocks noChangeAspect="1"/>
          </p:cNvPicPr>
          <p:nvPr/>
        </p:nvPicPr>
        <p:blipFill rotWithShape="1">
          <a:blip r:embed="rId2">
            <a:extLst>
              <a:ext uri="{28A0092B-C50C-407E-A947-70E740481C1C}">
                <a14:useLocalDpi xmlns:a14="http://schemas.microsoft.com/office/drawing/2010/main" val="0"/>
              </a:ext>
            </a:extLst>
          </a:blip>
          <a:srcRect l="8025" t="374"/>
          <a:stretch/>
        </p:blipFill>
        <p:spPr>
          <a:xfrm>
            <a:off x="9940705" y="1050202"/>
            <a:ext cx="2251295" cy="3639493"/>
          </a:xfrm>
          <a:prstGeom prst="rect">
            <a:avLst/>
          </a:prstGeom>
        </p:spPr>
      </p:pic>
    </p:spTree>
    <p:extLst>
      <p:ext uri="{BB962C8B-B14F-4D97-AF65-F5344CB8AC3E}">
        <p14:creationId xmlns:p14="http://schemas.microsoft.com/office/powerpoint/2010/main" val="1700915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SHAC Nominations: Vice Chair- Nicole </a:t>
            </a:r>
            <a:r>
              <a:rPr lang="en-US" dirty="0" err="1"/>
              <a:t>Juracek</a:t>
            </a:r>
            <a:endParaRPr lang="en-US" dirty="0"/>
          </a:p>
        </p:txBody>
      </p:sp>
      <p:sp>
        <p:nvSpPr>
          <p:cNvPr id="3" name="TextBox 2">
            <a:extLst>
              <a:ext uri="{FF2B5EF4-FFF2-40B4-BE49-F238E27FC236}">
                <a16:creationId xmlns:a16="http://schemas.microsoft.com/office/drawing/2014/main" id="{CABA00FD-B75A-BBA8-E7F4-F2DD47506F93}"/>
              </a:ext>
            </a:extLst>
          </p:cNvPr>
          <p:cNvSpPr txBox="1"/>
          <p:nvPr/>
        </p:nvSpPr>
        <p:spPr>
          <a:xfrm>
            <a:off x="483079" y="1570008"/>
            <a:ext cx="11558030"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Degree in Economics from UC Santa Barbara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Works in corporate retirement &amp; acquisitions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Enjoys growing veggies &amp; creating butterfly gardens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Garden Coordinator for Neill for 3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yrs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Students in District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grader @ Neill ES&amp; 6</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grader @ Bowie MS (2024-25)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Why SHAC?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I am interested in SHAC because of the healthy choices that schools can make together. I have enjoyed helping the Harvest of the Month program grow, and I hope to be able to get more gardens on school grounds and help the garden coordinators work together to ensure these gardens thrive and grow!</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5247D8-3C13-745D-91F5-0C4E6E71B691}"/>
              </a:ext>
            </a:extLst>
          </p:cNvPr>
          <p:cNvPicPr>
            <a:picLocks noChangeAspect="1"/>
          </p:cNvPicPr>
          <p:nvPr/>
        </p:nvPicPr>
        <p:blipFill rotWithShape="1">
          <a:blip r:embed="rId2">
            <a:extLst>
              <a:ext uri="{28A0092B-C50C-407E-A947-70E740481C1C}">
                <a14:useLocalDpi xmlns:a14="http://schemas.microsoft.com/office/drawing/2010/main" val="0"/>
              </a:ext>
            </a:extLst>
          </a:blip>
          <a:srcRect l="44599" t="14125" r="30769" b="50759"/>
          <a:stretch/>
        </p:blipFill>
        <p:spPr>
          <a:xfrm>
            <a:off x="9939626" y="1060652"/>
            <a:ext cx="2252373" cy="3457027"/>
          </a:xfrm>
          <a:prstGeom prst="rect">
            <a:avLst/>
          </a:prstGeom>
        </p:spPr>
      </p:pic>
    </p:spTree>
    <p:extLst>
      <p:ext uri="{BB962C8B-B14F-4D97-AF65-F5344CB8AC3E}">
        <p14:creationId xmlns:p14="http://schemas.microsoft.com/office/powerpoint/2010/main" val="431225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SHAC Nominations: Secretary-Derek Craig</a:t>
            </a:r>
          </a:p>
        </p:txBody>
      </p:sp>
      <p:sp>
        <p:nvSpPr>
          <p:cNvPr id="3" name="TextBox 2">
            <a:extLst>
              <a:ext uri="{FF2B5EF4-FFF2-40B4-BE49-F238E27FC236}">
                <a16:creationId xmlns:a16="http://schemas.microsoft.com/office/drawing/2014/main" id="{CABA00FD-B75A-BBA8-E7F4-F2DD47506F93}"/>
              </a:ext>
            </a:extLst>
          </p:cNvPr>
          <p:cNvSpPr txBox="1"/>
          <p:nvPr/>
        </p:nvSpPr>
        <p:spPr>
          <a:xfrm>
            <a:off x="483079" y="1570008"/>
            <a:ext cx="1155803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Background: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PhD, Health Promotion and Behavioral Sciences (UTH-SPH)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MPH, Community Health Practices (DePaul Univ.)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Students in District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Kindergartner in Fall 2025 @ Blue Ridge 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Why SHAC?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Being able to give back in my own community to positively impact school health and student’s development 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Collaborating with district staff and community members to provide students with evidenced-based school health programs that ensure making a healthy choice is an easy choice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CEA996-05DD-8D4A-5DB9-B0B32D5BB854}"/>
              </a:ext>
            </a:extLst>
          </p:cNvPr>
          <p:cNvPicPr>
            <a:picLocks noChangeAspect="1"/>
          </p:cNvPicPr>
          <p:nvPr/>
        </p:nvPicPr>
        <p:blipFill rotWithShape="1">
          <a:blip r:embed="rId2">
            <a:extLst>
              <a:ext uri="{28A0092B-C50C-407E-A947-70E740481C1C}">
                <a14:useLocalDpi xmlns:a14="http://schemas.microsoft.com/office/drawing/2010/main" val="0"/>
              </a:ext>
            </a:extLst>
          </a:blip>
          <a:srcRect l="2178" t="8127" b="13788"/>
          <a:stretch/>
        </p:blipFill>
        <p:spPr>
          <a:xfrm>
            <a:off x="9863094" y="1068308"/>
            <a:ext cx="2328906" cy="2788467"/>
          </a:xfrm>
          <a:prstGeom prst="rect">
            <a:avLst/>
          </a:prstGeom>
        </p:spPr>
      </p:pic>
    </p:spTree>
    <p:extLst>
      <p:ext uri="{BB962C8B-B14F-4D97-AF65-F5344CB8AC3E}">
        <p14:creationId xmlns:p14="http://schemas.microsoft.com/office/powerpoint/2010/main" val="376553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p:txBody>
          <a:bodyPr/>
          <a:lstStyle/>
          <a:p>
            <a:pPr algn="ctr"/>
            <a:r>
              <a:rPr lang="en-US" dirty="0"/>
              <a:t>Stand Up, Sit Down</a:t>
            </a:r>
          </a:p>
        </p:txBody>
      </p:sp>
      <p:sp>
        <p:nvSpPr>
          <p:cNvPr id="3" name="Text Placeholder 2">
            <a:extLst>
              <a:ext uri="{FF2B5EF4-FFF2-40B4-BE49-F238E27FC236}">
                <a16:creationId xmlns:a16="http://schemas.microsoft.com/office/drawing/2014/main" id="{7FABE64B-D864-FE61-38A5-98E8B94652E8}"/>
              </a:ext>
            </a:extLst>
          </p:cNvPr>
          <p:cNvSpPr>
            <a:spLocks noGrp="1"/>
          </p:cNvSpPr>
          <p:nvPr>
            <p:ph type="body" idx="1"/>
          </p:nvPr>
        </p:nvSpPr>
        <p:spPr/>
        <p:txBody>
          <a:bodyPr anchor="ctr"/>
          <a:lstStyle/>
          <a:p>
            <a:pPr algn="ctr"/>
            <a:r>
              <a:rPr lang="en-US" sz="4400" dirty="0"/>
              <a:t>Stand up if you are from Texas</a:t>
            </a:r>
          </a:p>
        </p:txBody>
      </p:sp>
      <p:cxnSp>
        <p:nvCxnSpPr>
          <p:cNvPr id="4" name="Straight Connector 3">
            <a:extLst>
              <a:ext uri="{FF2B5EF4-FFF2-40B4-BE49-F238E27FC236}">
                <a16:creationId xmlns:a16="http://schemas.microsoft.com/office/drawing/2014/main" id="{4A335633-6AE2-41E7-AE93-48DF006E0FC4}"/>
              </a:ext>
            </a:extLst>
          </p:cNvPr>
          <p:cNvCxnSpPr/>
          <p:nvPr/>
        </p:nvCxnSpPr>
        <p:spPr>
          <a:xfrm>
            <a:off x="2117436" y="24765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01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Members:2024-25</a:t>
            </a:r>
          </a:p>
        </p:txBody>
      </p:sp>
      <p:sp>
        <p:nvSpPr>
          <p:cNvPr id="3" name="TextBox 2">
            <a:extLst>
              <a:ext uri="{FF2B5EF4-FFF2-40B4-BE49-F238E27FC236}">
                <a16:creationId xmlns:a16="http://schemas.microsoft.com/office/drawing/2014/main" id="{CABA00FD-B75A-BBA8-E7F4-F2DD47506F93}"/>
              </a:ext>
            </a:extLst>
          </p:cNvPr>
          <p:cNvSpPr txBox="1"/>
          <p:nvPr/>
        </p:nvSpPr>
        <p:spPr>
          <a:xfrm>
            <a:off x="483079" y="1570008"/>
            <a:ext cx="111970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F843809-76E3-D1A2-E064-4BB65DBAE810}"/>
              </a:ext>
            </a:extLst>
          </p:cNvPr>
          <p:cNvPicPr>
            <a:picLocks noChangeAspect="1"/>
          </p:cNvPicPr>
          <p:nvPr/>
        </p:nvPicPr>
        <p:blipFill>
          <a:blip r:embed="rId2"/>
          <a:stretch>
            <a:fillRect/>
          </a:stretch>
        </p:blipFill>
        <p:spPr>
          <a:xfrm>
            <a:off x="4790042" y="0"/>
            <a:ext cx="7401958" cy="6744641"/>
          </a:xfrm>
          <a:prstGeom prst="rect">
            <a:avLst/>
          </a:prstGeom>
        </p:spPr>
      </p:pic>
    </p:spTree>
    <p:extLst>
      <p:ext uri="{BB962C8B-B14F-4D97-AF65-F5344CB8AC3E}">
        <p14:creationId xmlns:p14="http://schemas.microsoft.com/office/powerpoint/2010/main" val="2195790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Vote</a:t>
            </a:r>
          </a:p>
        </p:txBody>
      </p:sp>
      <p:sp>
        <p:nvSpPr>
          <p:cNvPr id="3" name="TextBox 2">
            <a:extLst>
              <a:ext uri="{FF2B5EF4-FFF2-40B4-BE49-F238E27FC236}">
                <a16:creationId xmlns:a16="http://schemas.microsoft.com/office/drawing/2014/main" id="{A6BDFE55-FDC5-E856-DB98-3945E124ACCE}"/>
              </a:ext>
            </a:extLst>
          </p:cNvPr>
          <p:cNvSpPr txBox="1"/>
          <p:nvPr/>
        </p:nvSpPr>
        <p:spPr>
          <a:xfrm>
            <a:off x="754105" y="4624388"/>
            <a:ext cx="10683787" cy="255454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SHAC Meeting Minutes</a:t>
            </a:r>
          </a:p>
          <a:p>
            <a:pPr algn="ctr"/>
            <a:r>
              <a:rPr lang="en-US" sz="2800" dirty="0">
                <a:latin typeface="Arial" panose="020B0604020202020204" pitchFamily="34" charset="0"/>
                <a:cs typeface="Arial" panose="020B0604020202020204" pitchFamily="34" charset="0"/>
              </a:rPr>
              <a:t>February 28, 2024</a:t>
            </a: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Jenna Ross</a:t>
            </a:r>
          </a:p>
          <a:p>
            <a:pPr algn="ctr"/>
            <a:r>
              <a:rPr lang="en-US" sz="2800" dirty="0">
                <a:latin typeface="Arial" panose="020B0604020202020204" pitchFamily="34" charset="0"/>
                <a:cs typeface="Arial" panose="020B0604020202020204" pitchFamily="34" charset="0"/>
              </a:rPr>
              <a:t>FBISD SHAC Secretary</a:t>
            </a:r>
          </a:p>
          <a:p>
            <a:pPr algn="ct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5DEF4EF-544B-10C2-39AC-3789868EC780}"/>
              </a:ext>
            </a:extLst>
          </p:cNvPr>
          <p:cNvPicPr>
            <a:picLocks noChangeAspect="1"/>
          </p:cNvPicPr>
          <p:nvPr/>
        </p:nvPicPr>
        <p:blipFill>
          <a:blip r:embed="rId4"/>
          <a:stretch>
            <a:fillRect/>
          </a:stretch>
        </p:blipFill>
        <p:spPr>
          <a:xfrm>
            <a:off x="4824075" y="1447742"/>
            <a:ext cx="2543848" cy="3176646"/>
          </a:xfrm>
          <a:prstGeom prst="rect">
            <a:avLst/>
          </a:prstGeom>
        </p:spPr>
      </p:pic>
    </p:spTree>
    <p:extLst>
      <p:ext uri="{BB962C8B-B14F-4D97-AF65-F5344CB8AC3E}">
        <p14:creationId xmlns:p14="http://schemas.microsoft.com/office/powerpoint/2010/main" val="547680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993425"/>
            <a:ext cx="9144000" cy="698028"/>
          </a:xfrm>
        </p:spPr>
        <p:txBody>
          <a:bodyPr>
            <a:noAutofit/>
          </a:bodyPr>
          <a:lstStyle/>
          <a:p>
            <a:pPr>
              <a:lnSpc>
                <a:spcPct val="100000"/>
              </a:lnSpc>
            </a:pPr>
            <a:r>
              <a:rPr lang="en-US" sz="2800" b="1" dirty="0">
                <a:solidFill>
                  <a:schemeClr val="bg1"/>
                </a:solidFill>
                <a:latin typeface="Arial" panose="020B0604020202020204" pitchFamily="34" charset="0"/>
                <a:cs typeface="Arial" panose="020B0604020202020204" pitchFamily="34" charset="0"/>
              </a:rPr>
              <a:t>Civic Engagement  Announcements</a:t>
            </a:r>
            <a:br>
              <a:rPr lang="en-US" sz="2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Chassidy </a:t>
            </a:r>
            <a:r>
              <a:rPr lang="en-US" sz="1800" b="1" dirty="0" err="1">
                <a:solidFill>
                  <a:schemeClr val="bg1"/>
                </a:solidFill>
                <a:latin typeface="Arial" panose="020B0604020202020204" pitchFamily="34" charset="0"/>
                <a:cs typeface="Arial" panose="020B0604020202020204" pitchFamily="34" charset="0"/>
              </a:rPr>
              <a:t>Olainu-Alade</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FBISD Coordinator of Community and Civic Engagements- Communications</a:t>
            </a:r>
          </a:p>
        </p:txBody>
      </p:sp>
    </p:spTree>
    <p:extLst>
      <p:ext uri="{BB962C8B-B14F-4D97-AF65-F5344CB8AC3E}">
        <p14:creationId xmlns:p14="http://schemas.microsoft.com/office/powerpoint/2010/main" val="3504068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53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145A7B7-815D-EE62-917F-3F1D8D0C8B3D}"/>
              </a:ext>
            </a:extLst>
          </p:cNvPr>
          <p:cNvSpPr txBox="1"/>
          <p:nvPr/>
        </p:nvSpPr>
        <p:spPr>
          <a:xfrm>
            <a:off x="640080" y="2074364"/>
            <a:ext cx="2740429" cy="2525346"/>
          </a:xfrm>
          <a:prstGeom prst="ellipse">
            <a:avLst/>
          </a:prstGeom>
          <a:solidFill>
            <a:srgbClr val="262626"/>
          </a:solidFill>
          <a:ln w="174625" cmpd="thinThick">
            <a:solidFill>
              <a:srgbClr val="262626"/>
            </a:solidFill>
          </a:ln>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Election Season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“Dos and Don’ts”</a:t>
            </a:r>
          </a:p>
        </p:txBody>
      </p:sp>
      <p:pic>
        <p:nvPicPr>
          <p:cNvPr id="3" name="Picture 2" descr="A red and blue text with white stars&#10;&#10;Description automatically generated">
            <a:extLst>
              <a:ext uri="{FF2B5EF4-FFF2-40B4-BE49-F238E27FC236}">
                <a16:creationId xmlns:a16="http://schemas.microsoft.com/office/drawing/2014/main" id="{25AA93B3-4584-02A2-2C90-AB9BD19C8145}"/>
              </a:ext>
            </a:extLst>
          </p:cNvPr>
          <p:cNvPicPr>
            <a:picLocks noChangeAspect="1"/>
          </p:cNvPicPr>
          <p:nvPr/>
        </p:nvPicPr>
        <p:blipFill>
          <a:blip r:embed="rId3"/>
          <a:stretch>
            <a:fillRect/>
          </a:stretch>
        </p:blipFill>
        <p:spPr>
          <a:xfrm>
            <a:off x="4038600" y="1899813"/>
            <a:ext cx="7188199" cy="3054985"/>
          </a:xfrm>
          <a:prstGeom prst="rect">
            <a:avLst/>
          </a:prstGeom>
        </p:spPr>
      </p:pic>
      <p:sp>
        <p:nvSpPr>
          <p:cNvPr id="6" name="TextBox 5">
            <a:extLst>
              <a:ext uri="{FF2B5EF4-FFF2-40B4-BE49-F238E27FC236}">
                <a16:creationId xmlns:a16="http://schemas.microsoft.com/office/drawing/2014/main" id="{7B4AA31B-EBB4-9F59-B5B3-F75DFDF5AAA6}"/>
              </a:ext>
            </a:extLst>
          </p:cNvPr>
          <p:cNvSpPr txBox="1"/>
          <p:nvPr/>
        </p:nvSpPr>
        <p:spPr>
          <a:xfrm>
            <a:off x="4337803" y="6082816"/>
            <a:ext cx="6096000" cy="3416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8A2A2B"/>
                </a:solidFill>
                <a:effectLst/>
                <a:uLnTx/>
                <a:uFillTx/>
                <a:latin typeface="Calibri Light" panose="020F0302020204030204"/>
                <a:ea typeface="+mn-ea"/>
                <a:cs typeface="+mn-cs"/>
              </a:rPr>
              <a:t>FBISD Legal Services &amp; Communications Department </a:t>
            </a:r>
          </a:p>
        </p:txBody>
      </p:sp>
    </p:spTree>
    <p:extLst>
      <p:ext uri="{BB962C8B-B14F-4D97-AF65-F5344CB8AC3E}">
        <p14:creationId xmlns:p14="http://schemas.microsoft.com/office/powerpoint/2010/main" val="2581288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What is School Electioneering? </a:t>
            </a:r>
          </a:p>
        </p:txBody>
      </p:sp>
      <p:sp>
        <p:nvSpPr>
          <p:cNvPr id="4" name="TextBox 3">
            <a:extLst>
              <a:ext uri="{FF2B5EF4-FFF2-40B4-BE49-F238E27FC236}">
                <a16:creationId xmlns:a16="http://schemas.microsoft.com/office/drawing/2014/main" id="{B7C26FB3-3804-D35C-A5AA-28FF94D0405A}"/>
              </a:ext>
            </a:extLst>
          </p:cNvPr>
          <p:cNvSpPr txBox="1"/>
          <p:nvPr/>
        </p:nvSpPr>
        <p:spPr>
          <a:xfrm>
            <a:off x="754106" y="2625969"/>
            <a:ext cx="10683787"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A2A2B"/>
                </a:solidFill>
                <a:effectLst/>
                <a:uLnTx/>
                <a:uFillTx/>
                <a:latin typeface="Calibri" panose="020F0502020204030204"/>
                <a:ea typeface="+mn-ea"/>
                <a:cs typeface="Heebo" panose="020F0502020204030204" pitchFamily="2" charset="-79"/>
              </a:rPr>
              <a:t>School Elec­tion­eer­ing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Texas school officials and employees should be aware of the following: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According to </a:t>
            </a:r>
            <a:r>
              <a:rPr kumimoji="0" lang="en-US" sz="2000" b="0" i="0" u="none" strike="noStrike" kern="1200" cap="none" spc="0" normalizeH="0" baseline="0" noProof="0" dirty="0">
                <a:ln>
                  <a:noFill/>
                </a:ln>
                <a:solidFill>
                  <a:srgbClr val="187CBB"/>
                </a:solidFill>
                <a:effectLst/>
                <a:uLnTx/>
                <a:uFillTx/>
                <a:latin typeface="Calibri" panose="020F0502020204030204"/>
                <a:ea typeface="+mn-ea"/>
                <a:cs typeface="+mn-cs"/>
                <a:hlinkClick r:id="rId4"/>
              </a:rPr>
              <a:t>Section 255.003(a) of the Texas Election Code</a:t>
            </a: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 an officer or employee of a political subdivision may not knowingly spend or authorize the spending of public funds for political advertising.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In addition, school district officials may not use public resources to advocate for or against particular political candidates and/or groups of political candidates.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Furthermore, the Texas Election Code prohibits the board of trust of a school district from using state or local funds “to electioneer for or against any candidate, measure, or political party. </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187CBB"/>
                </a:solidFill>
                <a:effectLst/>
                <a:uLnTx/>
                <a:uFillTx/>
                <a:latin typeface="Calibri" panose="020F0502020204030204"/>
                <a:ea typeface="+mn-ea"/>
                <a:cs typeface="+mn-cs"/>
                <a:hlinkClick r:id="rId5"/>
              </a:rPr>
              <a:t>Tex. Educ. Code Sec. 11.169</a:t>
            </a:r>
            <a:r>
              <a:rPr kumimoji="0" lang="en-US" sz="2000" b="0" i="0" u="none" strike="noStrike" kern="1200" cap="none" spc="0" normalizeH="0" baseline="0" noProof="0" dirty="0">
                <a:ln>
                  <a:noFill/>
                </a:ln>
                <a:solidFill>
                  <a:srgbClr val="30303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0566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Why does this matter? </a:t>
            </a:r>
          </a:p>
        </p:txBody>
      </p:sp>
      <p:pic>
        <p:nvPicPr>
          <p:cNvPr id="4" name="Picture 3">
            <a:extLst>
              <a:ext uri="{FF2B5EF4-FFF2-40B4-BE49-F238E27FC236}">
                <a16:creationId xmlns:a16="http://schemas.microsoft.com/office/drawing/2014/main" id="{B56ADA5E-0698-DE00-BB49-38E208B8AB54}"/>
              </a:ext>
            </a:extLst>
          </p:cNvPr>
          <p:cNvPicPr>
            <a:picLocks noChangeAspect="1"/>
          </p:cNvPicPr>
          <p:nvPr/>
        </p:nvPicPr>
        <p:blipFill>
          <a:blip r:embed="rId4"/>
          <a:stretch>
            <a:fillRect/>
          </a:stretch>
        </p:blipFill>
        <p:spPr>
          <a:xfrm>
            <a:off x="5133920" y="1920978"/>
            <a:ext cx="5069918" cy="4551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A514E7A-ABE3-A1C4-BE73-FBB1D4490992}"/>
              </a:ext>
            </a:extLst>
          </p:cNvPr>
          <p:cNvPicPr>
            <a:picLocks noChangeAspect="1"/>
          </p:cNvPicPr>
          <p:nvPr/>
        </p:nvPicPr>
        <p:blipFill rotWithShape="1">
          <a:blip r:embed="rId5"/>
          <a:srcRect l="1417" r="6683" b="5505"/>
          <a:stretch/>
        </p:blipFill>
        <p:spPr>
          <a:xfrm>
            <a:off x="627574" y="4628230"/>
            <a:ext cx="3895549" cy="1998195"/>
          </a:xfrm>
          <a:prstGeom prst="rect">
            <a:avLst/>
          </a:prstGeom>
        </p:spPr>
      </p:pic>
      <p:pic>
        <p:nvPicPr>
          <p:cNvPr id="9" name="Picture 8">
            <a:extLst>
              <a:ext uri="{FF2B5EF4-FFF2-40B4-BE49-F238E27FC236}">
                <a16:creationId xmlns:a16="http://schemas.microsoft.com/office/drawing/2014/main" id="{7E15830D-2E23-264C-BAEF-51FF452832A1}"/>
              </a:ext>
            </a:extLst>
          </p:cNvPr>
          <p:cNvPicPr>
            <a:picLocks noChangeAspect="1"/>
          </p:cNvPicPr>
          <p:nvPr/>
        </p:nvPicPr>
        <p:blipFill>
          <a:blip r:embed="rId6"/>
          <a:stretch>
            <a:fillRect/>
          </a:stretch>
        </p:blipFill>
        <p:spPr>
          <a:xfrm>
            <a:off x="676959" y="1488529"/>
            <a:ext cx="3846164" cy="2734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475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Profile of a Graduate – Voting </a:t>
            </a:r>
          </a:p>
        </p:txBody>
      </p:sp>
      <p:sp>
        <p:nvSpPr>
          <p:cNvPr id="4" name="TextBox 3">
            <a:extLst>
              <a:ext uri="{FF2B5EF4-FFF2-40B4-BE49-F238E27FC236}">
                <a16:creationId xmlns:a16="http://schemas.microsoft.com/office/drawing/2014/main" id="{5DF3F1C4-370E-C585-199E-901C1FCEEF00}"/>
              </a:ext>
            </a:extLst>
          </p:cNvPr>
          <p:cNvSpPr txBox="1"/>
          <p:nvPr/>
        </p:nvSpPr>
        <p:spPr>
          <a:xfrm>
            <a:off x="465555" y="1446880"/>
            <a:ext cx="8570161"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mn-cs"/>
              </a:rPr>
              <a:t>Fort Bend ISD encourages its employees to be engaged citizens by voting and participating in the political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mn-cs"/>
              </a:rPr>
              <a:t>By exercising our right to vote we model the attribute of Compassionate Citizenship, included in the District’s Profile of a Graduate.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descr="A hand holding a heart&#10;&#10;Description automatically generated">
            <a:extLst>
              <a:ext uri="{FF2B5EF4-FFF2-40B4-BE49-F238E27FC236}">
                <a16:creationId xmlns:a16="http://schemas.microsoft.com/office/drawing/2014/main" id="{B96031DB-50DD-AE3E-E054-91E117464EE4}"/>
              </a:ext>
            </a:extLst>
          </p:cNvPr>
          <p:cNvPicPr>
            <a:picLocks noChangeAspect="1"/>
          </p:cNvPicPr>
          <p:nvPr/>
        </p:nvPicPr>
        <p:blipFill>
          <a:blip r:embed="rId4"/>
          <a:stretch>
            <a:fillRect/>
          </a:stretch>
        </p:blipFill>
        <p:spPr>
          <a:xfrm>
            <a:off x="10375963" y="5297057"/>
            <a:ext cx="1579897" cy="1215305"/>
          </a:xfrm>
          <a:prstGeom prst="rect">
            <a:avLst/>
          </a:prstGeom>
        </p:spPr>
      </p:pic>
      <p:sp>
        <p:nvSpPr>
          <p:cNvPr id="8" name="TextBox 7">
            <a:extLst>
              <a:ext uri="{FF2B5EF4-FFF2-40B4-BE49-F238E27FC236}">
                <a16:creationId xmlns:a16="http://schemas.microsoft.com/office/drawing/2014/main" id="{18F309BF-8CE1-D728-BE8E-B0FC99ADBDD1}"/>
              </a:ext>
            </a:extLst>
          </p:cNvPr>
          <p:cNvSpPr txBox="1"/>
          <p:nvPr/>
        </p:nvSpPr>
        <p:spPr>
          <a:xfrm>
            <a:off x="465555" y="4142895"/>
            <a:ext cx="10335491"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In addition to voting, as private citizens, employees may engage in political activities so long as they:</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1. Occur off school district property</a:t>
            </a:r>
            <a:b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2. After work hours, and</a:t>
            </a:r>
            <a:b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3. Do not involve the use of any district resources, including district email and mailboxes</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289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Allowed Activities </a:t>
            </a:r>
          </a:p>
        </p:txBody>
      </p:sp>
      <p:sp>
        <p:nvSpPr>
          <p:cNvPr id="4" name="TextBox 3">
            <a:extLst>
              <a:ext uri="{FF2B5EF4-FFF2-40B4-BE49-F238E27FC236}">
                <a16:creationId xmlns:a16="http://schemas.microsoft.com/office/drawing/2014/main" id="{5DF3F1C4-370E-C585-199E-901C1FCEEF00}"/>
              </a:ext>
            </a:extLst>
          </p:cNvPr>
          <p:cNvSpPr txBox="1"/>
          <p:nvPr/>
        </p:nvSpPr>
        <p:spPr>
          <a:xfrm>
            <a:off x="828628" y="1682679"/>
            <a:ext cx="10924644"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Arial" panose="020B0604020202020204" pitchFamily="34" charset="0"/>
              </a:rPr>
              <a:t>FBISD employees MAY:</a:t>
            </a:r>
          </a:p>
          <a:p>
            <a:pPr marL="342900" marR="0" lvl="0" indent="-34290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Encourage others to vote and participate in the political process</a:t>
            </a:r>
          </a:p>
          <a:p>
            <a:pPr marL="342900" marR="0" lvl="0" indent="-34290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Contribute funds to, or raise funds for, a political action committee or candidate</a:t>
            </a:r>
          </a:p>
          <a:p>
            <a:pPr marL="342900" marR="0" lvl="0" indent="-34290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State opinions about a candidate or measure through an individual’s personal email, social media page or website</a:t>
            </a:r>
          </a:p>
          <a:p>
            <a:pPr marL="342900" marR="0" lvl="0" indent="-34290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Organize, sponsor, and attend campaign-related events and participate in campaign volunteer activities (phone banks, etc.)</a:t>
            </a:r>
          </a:p>
          <a:p>
            <a:pPr marL="342900" marR="0" lvl="0" indent="-34290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Display campaign materials (buttons, signs, posters, etc.) anywhere off school property; bumper stickers on cars parked in school parking lots are permissible</a:t>
            </a:r>
            <a:b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06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Prohibited Activities</a:t>
            </a:r>
          </a:p>
        </p:txBody>
      </p:sp>
      <p:sp>
        <p:nvSpPr>
          <p:cNvPr id="4" name="TextBox 3">
            <a:extLst>
              <a:ext uri="{FF2B5EF4-FFF2-40B4-BE49-F238E27FC236}">
                <a16:creationId xmlns:a16="http://schemas.microsoft.com/office/drawing/2014/main" id="{6605EF1B-CACB-BA67-1841-1FEB921314B6}"/>
              </a:ext>
            </a:extLst>
          </p:cNvPr>
          <p:cNvSpPr txBox="1"/>
          <p:nvPr/>
        </p:nvSpPr>
        <p:spPr>
          <a:xfrm>
            <a:off x="855454" y="1297669"/>
            <a:ext cx="1092464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mn-cs"/>
              </a:rPr>
              <a:t>FBISD employees MAY NOT:</a:t>
            </a:r>
            <a:endParaRPr kumimoji="0" lang="en-US" sz="3600" b="1" i="0" u="none" strike="noStrike" kern="1200" cap="none" spc="0" normalizeH="0" baseline="0" noProof="0" dirty="0">
              <a:ln>
                <a:noFill/>
              </a:ln>
              <a:solidFill>
                <a:srgbClr val="8A2A2B"/>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Advocate in support for or against a candidate or ballot initiative during work hours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Use a district email address to send or receive messages containing political advocacy</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Utilize district resources for anything that could be considered to be political advertising, including teacher or campus websites, social media pages, or newsletters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Make copies at school or use district postage to mail flyers or advertising</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Display or distribute campaign materials (buttons, posters, etc.) on district property</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Participate in campaign fundraising or campaign-related volunteer activities during work hours or while on district property</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4">
                  <a:extLst>
                    <a:ext uri="{96DAC541-7B7A-43D3-8B79-37D633B846F1}">
                      <asvg:svgBlip xmlns:asvg="http://schemas.microsoft.com/office/drawing/2016/SVG/main" r:embed="rId5"/>
                    </a:ext>
                  </a:extLst>
                </a:blip>
              </a:buBlip>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Transport students and/or employees to polling places during work hours</a:t>
            </a: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21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Voter Registration</a:t>
            </a:r>
          </a:p>
        </p:txBody>
      </p:sp>
      <p:sp>
        <p:nvSpPr>
          <p:cNvPr id="5" name="TextBox 4">
            <a:extLst>
              <a:ext uri="{FF2B5EF4-FFF2-40B4-BE49-F238E27FC236}">
                <a16:creationId xmlns:a16="http://schemas.microsoft.com/office/drawing/2014/main" id="{58880863-F058-8F25-3DA3-99CB5535496D}"/>
              </a:ext>
            </a:extLst>
          </p:cNvPr>
          <p:cNvSpPr txBox="1"/>
          <p:nvPr/>
        </p:nvSpPr>
        <p:spPr>
          <a:xfrm>
            <a:off x="590034" y="1990614"/>
            <a:ext cx="8902882"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A2A2B"/>
                </a:solidFill>
                <a:effectLst/>
                <a:uLnTx/>
                <a:uFillTx/>
                <a:latin typeface="Arial" panose="020B0604020202020204" pitchFamily="34" charset="0"/>
                <a:ea typeface="+mn-ea"/>
                <a:cs typeface="Arial" panose="020B0604020202020204" pitchFamily="34" charset="0"/>
              </a:rPr>
              <a:t>Texas law requires eligible voters to register by the 30th day before Election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voter registration deadline for the May 4, 2024, Election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Thursday, April 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more information on voter registration visit: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www.votetexas.gov</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descr="A red and blue text with white stars&#10;&#10;Description automatically generated">
            <a:extLst>
              <a:ext uri="{FF2B5EF4-FFF2-40B4-BE49-F238E27FC236}">
                <a16:creationId xmlns:a16="http://schemas.microsoft.com/office/drawing/2014/main" id="{6A5D91E2-CB42-0865-19DB-203E85938A69}"/>
              </a:ext>
            </a:extLst>
          </p:cNvPr>
          <p:cNvPicPr>
            <a:picLocks noChangeAspect="1"/>
          </p:cNvPicPr>
          <p:nvPr/>
        </p:nvPicPr>
        <p:blipFill>
          <a:blip r:embed="rId5"/>
          <a:stretch>
            <a:fillRect/>
          </a:stretch>
        </p:blipFill>
        <p:spPr>
          <a:xfrm>
            <a:off x="7791003" y="4867386"/>
            <a:ext cx="4138915" cy="1759039"/>
          </a:xfrm>
          <a:prstGeom prst="rect">
            <a:avLst/>
          </a:prstGeom>
        </p:spPr>
      </p:pic>
    </p:spTree>
    <p:extLst>
      <p:ext uri="{BB962C8B-B14F-4D97-AF65-F5344CB8AC3E}">
        <p14:creationId xmlns:p14="http://schemas.microsoft.com/office/powerpoint/2010/main" val="1344009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p:txBody>
          <a:bodyPr/>
          <a:lstStyle/>
          <a:p>
            <a:pPr algn="ctr"/>
            <a:r>
              <a:rPr lang="en-US" dirty="0"/>
              <a:t>Stand Up, Sit Down</a:t>
            </a:r>
          </a:p>
        </p:txBody>
      </p:sp>
      <p:sp>
        <p:nvSpPr>
          <p:cNvPr id="3" name="Text Placeholder 2">
            <a:extLst>
              <a:ext uri="{FF2B5EF4-FFF2-40B4-BE49-F238E27FC236}">
                <a16:creationId xmlns:a16="http://schemas.microsoft.com/office/drawing/2014/main" id="{7FABE64B-D864-FE61-38A5-98E8B94652E8}"/>
              </a:ext>
            </a:extLst>
          </p:cNvPr>
          <p:cNvSpPr>
            <a:spLocks noGrp="1"/>
          </p:cNvSpPr>
          <p:nvPr>
            <p:ph type="body" idx="1"/>
          </p:nvPr>
        </p:nvSpPr>
        <p:spPr/>
        <p:txBody>
          <a:bodyPr anchor="ctr"/>
          <a:lstStyle/>
          <a:p>
            <a:pPr algn="ctr"/>
            <a:r>
              <a:rPr lang="en-US" sz="4400" dirty="0"/>
              <a:t>Stand up if you are a</a:t>
            </a:r>
          </a:p>
          <a:p>
            <a:pPr algn="ctr"/>
            <a:r>
              <a:rPr lang="en-US" sz="4400" u="sng" dirty="0"/>
              <a:t>community</a:t>
            </a:r>
            <a:r>
              <a:rPr lang="en-US" sz="4400" dirty="0"/>
              <a:t> representative</a:t>
            </a:r>
          </a:p>
        </p:txBody>
      </p:sp>
      <p:cxnSp>
        <p:nvCxnSpPr>
          <p:cNvPr id="4" name="Straight Connector 3">
            <a:extLst>
              <a:ext uri="{FF2B5EF4-FFF2-40B4-BE49-F238E27FC236}">
                <a16:creationId xmlns:a16="http://schemas.microsoft.com/office/drawing/2014/main" id="{4A335633-6AE2-41E7-AE93-48DF006E0FC4}"/>
              </a:ext>
            </a:extLst>
          </p:cNvPr>
          <p:cNvCxnSpPr/>
          <p:nvPr/>
        </p:nvCxnSpPr>
        <p:spPr>
          <a:xfrm>
            <a:off x="2117436" y="24765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834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Voter Registration – High School Only </a:t>
            </a:r>
          </a:p>
        </p:txBody>
      </p:sp>
      <p:sp>
        <p:nvSpPr>
          <p:cNvPr id="4" name="TextBox 3">
            <a:extLst>
              <a:ext uri="{FF2B5EF4-FFF2-40B4-BE49-F238E27FC236}">
                <a16:creationId xmlns:a16="http://schemas.microsoft.com/office/drawing/2014/main" id="{6605EF1B-CACB-BA67-1841-1FEB921314B6}"/>
              </a:ext>
            </a:extLst>
          </p:cNvPr>
          <p:cNvSpPr txBox="1"/>
          <p:nvPr/>
        </p:nvSpPr>
        <p:spPr>
          <a:xfrm>
            <a:off x="221672" y="2869424"/>
            <a:ext cx="11859491" cy="38779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mn-cs"/>
              </a:rPr>
              <a:t>High School Voter Registration Compliance Notices   </a:t>
            </a:r>
            <a:endParaRPr kumimoji="0" lang="en-US" sz="2000" b="1" i="0" u="none" strike="noStrike" kern="1200" cap="none" spc="0" normalizeH="0" baseline="0" noProof="0" dirty="0">
              <a:ln>
                <a:noFill/>
              </a:ln>
              <a:solidFill>
                <a:srgbClr val="8A2A2B"/>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Voter Registration Applications for Students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Campuses should only be distributing voter registration applications coded for school use. These are to be obtained directly from the Texas Secretary of State Office by submitting the appropriate order 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Voter Registration Collection and Submission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Voter registration applications must be reviewed for completion and accuracy before submission. Cards must be submitted </a:t>
            </a:r>
            <a:r>
              <a:rPr kumimoji="0" lang="en-US" sz="16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within 5 days of collection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It is strongly advised that these be collected and submitted weekly. The cards can be mailed or dropped off at the Fort Bend County Voter Registrar’s Office.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Voter Registration Volunteers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Although appreciated, FBISD does not allow outside organizations or volunteers to facilitate voter registration on campus. Any voter registration activities that occur off campus or outside the building, must be conducted by certified Volunteer Deputy Registrars in Fort Bend County.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Please email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hlinkClick r:id="rId4"/>
              </a:rPr>
              <a:t>Chassidy.Olainualade@fortbendisd.com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for more information about High School Voter Registration.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50AED87-2DD6-BCEB-1C4D-31DB91C1F992}"/>
              </a:ext>
            </a:extLst>
          </p:cNvPr>
          <p:cNvSpPr txBox="1"/>
          <p:nvPr/>
        </p:nvSpPr>
        <p:spPr>
          <a:xfrm>
            <a:off x="221672" y="1297669"/>
            <a:ext cx="1174865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A2A2B"/>
                </a:solidFill>
                <a:effectLst/>
                <a:uLnTx/>
                <a:uFillTx/>
                <a:latin typeface="Arial" panose="020B0604020202020204" pitchFamily="34" charset="0"/>
                <a:ea typeface="Calibri" panose="020F0502020204030204" pitchFamily="34" charset="0"/>
                <a:cs typeface="+mn-cs"/>
              </a:rPr>
              <a:t>Texas Election Code 13.046 – High School Student Voter Registration </a:t>
            </a:r>
            <a:endParaRPr kumimoji="0" lang="en-US" sz="2000" b="1" i="0" u="none" strike="noStrike" kern="1200" cap="none" spc="0" normalizeH="0" baseline="0" noProof="0" dirty="0">
              <a:ln>
                <a:noFill/>
              </a:ln>
              <a:solidFill>
                <a:srgbClr val="8A2A2B"/>
              </a:solidFill>
              <a:effectLst/>
              <a:uLnTx/>
              <a:uFillTx/>
              <a:latin typeface="Calibri" panose="020F0502020204030204" pitchFamily="34" charset="0"/>
              <a:ea typeface="Calibri" panose="020F0502020204030204" pitchFamily="34" charset="0"/>
              <a:cs typeface="+mn-cs"/>
            </a:endParaRPr>
          </a:p>
        </p:txBody>
      </p:sp>
      <p:sp>
        <p:nvSpPr>
          <p:cNvPr id="7" name="TextBox 6">
            <a:extLst>
              <a:ext uri="{FF2B5EF4-FFF2-40B4-BE49-F238E27FC236}">
                <a16:creationId xmlns:a16="http://schemas.microsoft.com/office/drawing/2014/main" id="{58E74D31-7A8E-774D-1019-A4561C3EDD54}"/>
              </a:ext>
            </a:extLst>
          </p:cNvPr>
          <p:cNvSpPr txBox="1"/>
          <p:nvPr/>
        </p:nvSpPr>
        <p:spPr>
          <a:xfrm>
            <a:off x="258617" y="1778593"/>
            <a:ext cx="1164474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At least twice each school year, a high school deputy registrar (principal or designee) shall distribute an officially prescribed registration application form to each student who is or will be 18 years of age or older during that year, subject to rules prescribed by the secretary of state. </a:t>
            </a:r>
          </a:p>
        </p:txBody>
      </p:sp>
    </p:spTree>
    <p:extLst>
      <p:ext uri="{BB962C8B-B14F-4D97-AF65-F5344CB8AC3E}">
        <p14:creationId xmlns:p14="http://schemas.microsoft.com/office/powerpoint/2010/main" val="2486930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Election Season is Here! </a:t>
            </a:r>
          </a:p>
        </p:txBody>
      </p:sp>
      <p:sp>
        <p:nvSpPr>
          <p:cNvPr id="4" name="TextBox 3">
            <a:extLst>
              <a:ext uri="{FF2B5EF4-FFF2-40B4-BE49-F238E27FC236}">
                <a16:creationId xmlns:a16="http://schemas.microsoft.com/office/drawing/2014/main" id="{45FF4080-151D-5CF4-3E7D-ACB2D2EBB086}"/>
              </a:ext>
            </a:extLst>
          </p:cNvPr>
          <p:cNvSpPr txBox="1"/>
          <p:nvPr/>
        </p:nvSpPr>
        <p:spPr>
          <a:xfrm>
            <a:off x="514712" y="1905506"/>
            <a:ext cx="109246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Early voting beings in April for the May election.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Several district facilities are in use as polling places for early voting, and many more will be polling locations for the general election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More details on voting schedules, polling locations, and election information can be found at </a:t>
            </a:r>
            <a:r>
              <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4"/>
              </a:rPr>
              <a:t>fortbendvotes.org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b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descr="A red and blue text with white stars&#10;&#10;Description automatically generated">
            <a:extLst>
              <a:ext uri="{FF2B5EF4-FFF2-40B4-BE49-F238E27FC236}">
                <a16:creationId xmlns:a16="http://schemas.microsoft.com/office/drawing/2014/main" id="{FCF44340-DCC4-66BD-1C8C-84C67645491E}"/>
              </a:ext>
            </a:extLst>
          </p:cNvPr>
          <p:cNvPicPr>
            <a:picLocks noChangeAspect="1"/>
          </p:cNvPicPr>
          <p:nvPr/>
        </p:nvPicPr>
        <p:blipFill>
          <a:blip r:embed="rId5"/>
          <a:stretch>
            <a:fillRect/>
          </a:stretch>
        </p:blipFill>
        <p:spPr>
          <a:xfrm>
            <a:off x="7483642" y="4533048"/>
            <a:ext cx="4352756" cy="1849921"/>
          </a:xfrm>
          <a:prstGeom prst="rect">
            <a:avLst/>
          </a:prstGeom>
        </p:spPr>
      </p:pic>
    </p:spTree>
    <p:extLst>
      <p:ext uri="{BB962C8B-B14F-4D97-AF65-F5344CB8AC3E}">
        <p14:creationId xmlns:p14="http://schemas.microsoft.com/office/powerpoint/2010/main" val="344715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1492-7C30-DD6D-1106-6B08D75FB646}"/>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May 2024 FBISD Trustee Election </a:t>
            </a:r>
          </a:p>
        </p:txBody>
      </p:sp>
      <p:sp>
        <p:nvSpPr>
          <p:cNvPr id="4" name="TextBox 3">
            <a:extLst>
              <a:ext uri="{FF2B5EF4-FFF2-40B4-BE49-F238E27FC236}">
                <a16:creationId xmlns:a16="http://schemas.microsoft.com/office/drawing/2014/main" id="{45FF4080-151D-5CF4-3E7D-ACB2D2EBB086}"/>
              </a:ext>
            </a:extLst>
          </p:cNvPr>
          <p:cNvSpPr txBox="1"/>
          <p:nvPr/>
        </p:nvSpPr>
        <p:spPr>
          <a:xfrm>
            <a:off x="531154" y="2139879"/>
            <a:ext cx="10805391" cy="4339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On May 4, 2024, Fort Bend ISD will conduct an election for Trustee positions 2 and 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All election rules and requirements apply to FBISD Trustee Elections.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More information regarding the Trustee election, including a list of candidates, is available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hlinkClick r:id="rId4"/>
              </a:rPr>
              <a:t>www.</a:t>
            </a:r>
            <a:r>
              <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4"/>
              </a:rPr>
              <a:t>fortbendisd.com/boardelections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Staff information and resources can be accessed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5"/>
              </a:rPr>
              <a:t>https://fortbend.sharepoint.com/teams/LegalServices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2" descr="A red and blue text with white stars&#10;&#10;Description automatically generated">
            <a:extLst>
              <a:ext uri="{FF2B5EF4-FFF2-40B4-BE49-F238E27FC236}">
                <a16:creationId xmlns:a16="http://schemas.microsoft.com/office/drawing/2014/main" id="{A8CC2F42-AAF5-4943-18BD-DE9CCCC7844C}"/>
              </a:ext>
            </a:extLst>
          </p:cNvPr>
          <p:cNvPicPr>
            <a:picLocks noChangeAspect="1"/>
          </p:cNvPicPr>
          <p:nvPr/>
        </p:nvPicPr>
        <p:blipFill>
          <a:blip r:embed="rId6"/>
          <a:stretch>
            <a:fillRect/>
          </a:stretch>
        </p:blipFill>
        <p:spPr>
          <a:xfrm>
            <a:off x="8163896" y="4914481"/>
            <a:ext cx="4028104" cy="1711944"/>
          </a:xfrm>
          <a:prstGeom prst="rect">
            <a:avLst/>
          </a:prstGeom>
        </p:spPr>
      </p:pic>
    </p:spTree>
    <p:extLst>
      <p:ext uri="{BB962C8B-B14F-4D97-AF65-F5344CB8AC3E}">
        <p14:creationId xmlns:p14="http://schemas.microsoft.com/office/powerpoint/2010/main" val="2548599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E88C-DEEB-2946-DD1E-059B9483070E}"/>
              </a:ext>
            </a:extLst>
          </p:cNvPr>
          <p:cNvSpPr txBox="1">
            <a:spLocks/>
          </p:cNvSpPr>
          <p:nvPr/>
        </p:nvSpPr>
        <p:spPr>
          <a:xfrm>
            <a:off x="3782291" y="231575"/>
            <a:ext cx="755425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Subhead</a:t>
            </a:r>
          </a:p>
        </p:txBody>
      </p:sp>
      <p:sp>
        <p:nvSpPr>
          <p:cNvPr id="3" name="Title 1">
            <a:extLst>
              <a:ext uri="{FF2B5EF4-FFF2-40B4-BE49-F238E27FC236}">
                <a16:creationId xmlns:a16="http://schemas.microsoft.com/office/drawing/2014/main" id="{F37A5D3F-8B35-1C98-F02D-E5B61FF3BFB0}"/>
              </a:ext>
            </a:extLst>
          </p:cNvPr>
          <p:cNvSpPr txBox="1">
            <a:spLocks/>
          </p:cNvSpPr>
          <p:nvPr/>
        </p:nvSpPr>
        <p:spPr>
          <a:xfrm>
            <a:off x="4158217" y="2387222"/>
            <a:ext cx="7378001" cy="22679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4"/>
              </a:rPr>
              <a:t>https://fortbend.sharepoint.com/teams/LegalServices</a:t>
            </a:r>
            <a:endPar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5"/>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6"/>
              </a:rPr>
              <a:t>fortbendisd.com/</a:t>
            </a:r>
            <a:r>
              <a:rPr kumimoji="0" lang="en-US" sz="2400" b="0" i="0" u="sng" strike="noStrike" kern="1200" cap="none" spc="0" normalizeH="0" baseline="0" noProof="0" dirty="0" err="1">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6"/>
              </a:rPr>
              <a:t>boardelections</a:t>
            </a:r>
            <a:endPar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5"/>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5"/>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hlinkClick r:id="rId5"/>
              </a:rPr>
              <a:t>fortbendvotes.org </a:t>
            </a:r>
            <a:endPar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hlinkClick r:id="rId7"/>
              </a:rPr>
              <a:t>www.fortbendisd.com/vote</a:t>
            </a:r>
            <a:endPar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hlinkClick r:id="rId8"/>
              </a:rPr>
              <a:t>www.votetexas.gov</a:t>
            </a:r>
            <a:endPar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hlinkClick r:id="rId9"/>
              </a:rPr>
              <a:t>https://www.texasattorneygeneral.gov/school-electioneering</a:t>
            </a:r>
            <a:endParaRPr kumimoji="0" lang="en-US" sz="2400" b="0" i="0" u="none" strike="noStrike" kern="1200" cap="none" spc="0" normalizeH="0" baseline="0" noProof="0" dirty="0">
              <a:ln>
                <a:noFill/>
              </a:ln>
              <a:solidFill>
                <a:srgbClr val="8A2A2B"/>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A2A2B"/>
                </a:solidFill>
                <a:effectLst/>
                <a:uLnTx/>
                <a:uFillTx/>
                <a:latin typeface="Calibri" panose="020F0502020204030204"/>
                <a:ea typeface="+mj-ea"/>
                <a:cs typeface="Arial" panose="020B0604020202020204" pitchFamily="34" charset="0"/>
              </a:rPr>
              <a:t> </a:t>
            </a:r>
            <a:r>
              <a:rPr kumimoji="0" lang="en-US" sz="3200" b="0" i="0" u="none" strike="noStrike" kern="1200" cap="none" spc="0" normalizeH="0" baseline="0" noProof="0" dirty="0">
                <a:ln>
                  <a:noFill/>
                </a:ln>
                <a:solidFill>
                  <a:srgbClr val="FFFFFF"/>
                </a:solidFill>
                <a:effectLst/>
                <a:uLnTx/>
                <a:uFillTx/>
                <a:latin typeface="Calibri" panose="020F0502020204030204"/>
                <a:ea typeface="+mj-ea"/>
                <a:cs typeface="Arial" panose="020B0604020202020204" pitchFamily="34" charset="0"/>
              </a:rPr>
              <a:t> </a:t>
            </a:r>
          </a:p>
        </p:txBody>
      </p:sp>
      <p:sp>
        <p:nvSpPr>
          <p:cNvPr id="4" name="TextBox 3">
            <a:extLst>
              <a:ext uri="{FF2B5EF4-FFF2-40B4-BE49-F238E27FC236}">
                <a16:creationId xmlns:a16="http://schemas.microsoft.com/office/drawing/2014/main" id="{5A8C9B7D-EA29-58EC-5DE2-DA98CBA7BF46}"/>
              </a:ext>
            </a:extLst>
          </p:cNvPr>
          <p:cNvSpPr txBox="1"/>
          <p:nvPr/>
        </p:nvSpPr>
        <p:spPr>
          <a:xfrm>
            <a:off x="341745" y="3059545"/>
            <a:ext cx="2909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Important Websites</a:t>
            </a:r>
          </a:p>
        </p:txBody>
      </p:sp>
    </p:spTree>
    <p:extLst>
      <p:ext uri="{BB962C8B-B14F-4D97-AF65-F5344CB8AC3E}">
        <p14:creationId xmlns:p14="http://schemas.microsoft.com/office/powerpoint/2010/main" val="3815333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nSpc>
                <a:spcPct val="100000"/>
              </a:lnSpc>
            </a:pPr>
            <a:r>
              <a:rPr lang="en-US" sz="2800" b="1">
                <a:solidFill>
                  <a:schemeClr val="bg1"/>
                </a:solidFill>
                <a:latin typeface="Arial" panose="020B0604020202020204" pitchFamily="34" charset="0"/>
                <a:cs typeface="Arial" panose="020B0604020202020204" pitchFamily="34" charset="0"/>
              </a:rPr>
              <a:t>Upcoming Events</a:t>
            </a:r>
          </a:p>
        </p:txBody>
      </p:sp>
    </p:spTree>
    <p:extLst>
      <p:ext uri="{BB962C8B-B14F-4D97-AF65-F5344CB8AC3E}">
        <p14:creationId xmlns:p14="http://schemas.microsoft.com/office/powerpoint/2010/main" val="1368148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Subhead</a:t>
            </a:r>
          </a:p>
        </p:txBody>
      </p:sp>
      <p:sp>
        <p:nvSpPr>
          <p:cNvPr id="3" name="TextBox 2">
            <a:extLst>
              <a:ext uri="{FF2B5EF4-FFF2-40B4-BE49-F238E27FC236}">
                <a16:creationId xmlns:a16="http://schemas.microsoft.com/office/drawing/2014/main" id="{A6BDFE55-FDC5-E856-DB98-3945E124ACCE}"/>
              </a:ext>
            </a:extLst>
          </p:cNvPr>
          <p:cNvSpPr txBox="1"/>
          <p:nvPr/>
        </p:nvSpPr>
        <p:spPr>
          <a:xfrm>
            <a:off x="7848600" y="3789502"/>
            <a:ext cx="737414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Text</a:t>
            </a:r>
          </a:p>
        </p:txBody>
      </p:sp>
      <p:pic>
        <p:nvPicPr>
          <p:cNvPr id="7" name="Picture 6">
            <a:extLst>
              <a:ext uri="{FF2B5EF4-FFF2-40B4-BE49-F238E27FC236}">
                <a16:creationId xmlns:a16="http://schemas.microsoft.com/office/drawing/2014/main" id="{5169B56C-5880-13FA-6D73-EC88FA19D904}"/>
              </a:ext>
            </a:extLst>
          </p:cNvPr>
          <p:cNvPicPr>
            <a:picLocks noChangeAspect="1"/>
          </p:cNvPicPr>
          <p:nvPr/>
        </p:nvPicPr>
        <p:blipFill>
          <a:blip r:embed="rId4"/>
          <a:stretch>
            <a:fillRect/>
          </a:stretch>
        </p:blipFill>
        <p:spPr>
          <a:xfrm>
            <a:off x="275412" y="1355525"/>
            <a:ext cx="5820588" cy="2433977"/>
          </a:xfrm>
          <a:prstGeom prst="rect">
            <a:avLst/>
          </a:prstGeom>
        </p:spPr>
      </p:pic>
      <p:pic>
        <p:nvPicPr>
          <p:cNvPr id="9" name="Picture 8">
            <a:extLst>
              <a:ext uri="{FF2B5EF4-FFF2-40B4-BE49-F238E27FC236}">
                <a16:creationId xmlns:a16="http://schemas.microsoft.com/office/drawing/2014/main" id="{A66D3AA8-62A1-31DB-B929-C00E441E8498}"/>
              </a:ext>
            </a:extLst>
          </p:cNvPr>
          <p:cNvPicPr>
            <a:picLocks noChangeAspect="1"/>
          </p:cNvPicPr>
          <p:nvPr/>
        </p:nvPicPr>
        <p:blipFill>
          <a:blip r:embed="rId5"/>
          <a:stretch>
            <a:fillRect/>
          </a:stretch>
        </p:blipFill>
        <p:spPr>
          <a:xfrm>
            <a:off x="0" y="-3099"/>
            <a:ext cx="6515911" cy="1137614"/>
          </a:xfrm>
          <a:prstGeom prst="rect">
            <a:avLst/>
          </a:prstGeom>
        </p:spPr>
      </p:pic>
      <p:pic>
        <p:nvPicPr>
          <p:cNvPr id="11" name="Picture 10">
            <a:extLst>
              <a:ext uri="{FF2B5EF4-FFF2-40B4-BE49-F238E27FC236}">
                <a16:creationId xmlns:a16="http://schemas.microsoft.com/office/drawing/2014/main" id="{4EACC880-63B7-C8FF-B999-6AB0515E2E8C}"/>
              </a:ext>
            </a:extLst>
          </p:cNvPr>
          <p:cNvPicPr>
            <a:picLocks noChangeAspect="1"/>
          </p:cNvPicPr>
          <p:nvPr/>
        </p:nvPicPr>
        <p:blipFill>
          <a:blip r:embed="rId6"/>
          <a:stretch>
            <a:fillRect/>
          </a:stretch>
        </p:blipFill>
        <p:spPr>
          <a:xfrm>
            <a:off x="0" y="3789502"/>
            <a:ext cx="5958701" cy="1544487"/>
          </a:xfrm>
          <a:prstGeom prst="rect">
            <a:avLst/>
          </a:prstGeom>
        </p:spPr>
      </p:pic>
      <p:pic>
        <p:nvPicPr>
          <p:cNvPr id="13" name="Picture 12">
            <a:extLst>
              <a:ext uri="{FF2B5EF4-FFF2-40B4-BE49-F238E27FC236}">
                <a16:creationId xmlns:a16="http://schemas.microsoft.com/office/drawing/2014/main" id="{0981BBE6-60C3-00BF-3838-8321A042749A}"/>
              </a:ext>
            </a:extLst>
          </p:cNvPr>
          <p:cNvPicPr>
            <a:picLocks noChangeAspect="1"/>
          </p:cNvPicPr>
          <p:nvPr/>
        </p:nvPicPr>
        <p:blipFill>
          <a:blip r:embed="rId7"/>
          <a:stretch>
            <a:fillRect/>
          </a:stretch>
        </p:blipFill>
        <p:spPr>
          <a:xfrm>
            <a:off x="7605442" y="234550"/>
            <a:ext cx="3035755" cy="2886578"/>
          </a:xfrm>
          <a:prstGeom prst="rect">
            <a:avLst/>
          </a:prstGeom>
        </p:spPr>
      </p:pic>
      <p:pic>
        <p:nvPicPr>
          <p:cNvPr id="15" name="Picture 14">
            <a:extLst>
              <a:ext uri="{FF2B5EF4-FFF2-40B4-BE49-F238E27FC236}">
                <a16:creationId xmlns:a16="http://schemas.microsoft.com/office/drawing/2014/main" id="{D7DD4945-99CE-B46B-0A9F-96BDEAF2CE39}"/>
              </a:ext>
            </a:extLst>
          </p:cNvPr>
          <p:cNvPicPr>
            <a:picLocks noChangeAspect="1"/>
          </p:cNvPicPr>
          <p:nvPr/>
        </p:nvPicPr>
        <p:blipFill>
          <a:blip r:embed="rId8"/>
          <a:stretch>
            <a:fillRect/>
          </a:stretch>
        </p:blipFill>
        <p:spPr>
          <a:xfrm>
            <a:off x="6146341" y="3028617"/>
            <a:ext cx="5953956" cy="2305372"/>
          </a:xfrm>
          <a:prstGeom prst="rect">
            <a:avLst/>
          </a:prstGeom>
        </p:spPr>
      </p:pic>
      <p:pic>
        <p:nvPicPr>
          <p:cNvPr id="17" name="Picture 16">
            <a:extLst>
              <a:ext uri="{FF2B5EF4-FFF2-40B4-BE49-F238E27FC236}">
                <a16:creationId xmlns:a16="http://schemas.microsoft.com/office/drawing/2014/main" id="{7861D205-5701-BD23-E8A5-6AEEE05E1833}"/>
              </a:ext>
            </a:extLst>
          </p:cNvPr>
          <p:cNvPicPr>
            <a:picLocks noChangeAspect="1"/>
          </p:cNvPicPr>
          <p:nvPr/>
        </p:nvPicPr>
        <p:blipFill>
          <a:blip r:embed="rId9"/>
          <a:stretch>
            <a:fillRect/>
          </a:stretch>
        </p:blipFill>
        <p:spPr>
          <a:xfrm>
            <a:off x="7037449" y="5215981"/>
            <a:ext cx="5062848" cy="1615474"/>
          </a:xfrm>
          <a:prstGeom prst="rect">
            <a:avLst/>
          </a:prstGeom>
        </p:spPr>
      </p:pic>
      <p:pic>
        <p:nvPicPr>
          <p:cNvPr id="19" name="Picture 18">
            <a:extLst>
              <a:ext uri="{FF2B5EF4-FFF2-40B4-BE49-F238E27FC236}">
                <a16:creationId xmlns:a16="http://schemas.microsoft.com/office/drawing/2014/main" id="{C74E65E0-7B64-4CC6-9C84-C2ADE0AB50E1}"/>
              </a:ext>
            </a:extLst>
          </p:cNvPr>
          <p:cNvPicPr>
            <a:picLocks noChangeAspect="1"/>
          </p:cNvPicPr>
          <p:nvPr/>
        </p:nvPicPr>
        <p:blipFill>
          <a:blip r:embed="rId10"/>
          <a:stretch>
            <a:fillRect/>
          </a:stretch>
        </p:blipFill>
        <p:spPr>
          <a:xfrm>
            <a:off x="7011590" y="6647060"/>
            <a:ext cx="407818" cy="210940"/>
          </a:xfrm>
          <a:prstGeom prst="rect">
            <a:avLst/>
          </a:prstGeom>
        </p:spPr>
      </p:pic>
      <p:pic>
        <p:nvPicPr>
          <p:cNvPr id="21" name="Picture 20">
            <a:extLst>
              <a:ext uri="{FF2B5EF4-FFF2-40B4-BE49-F238E27FC236}">
                <a16:creationId xmlns:a16="http://schemas.microsoft.com/office/drawing/2014/main" id="{C813F3B1-230F-FFAF-AE9B-BF22C4866D69}"/>
              </a:ext>
            </a:extLst>
          </p:cNvPr>
          <p:cNvPicPr>
            <a:picLocks noChangeAspect="1"/>
          </p:cNvPicPr>
          <p:nvPr/>
        </p:nvPicPr>
        <p:blipFill>
          <a:blip r:embed="rId11"/>
          <a:stretch>
            <a:fillRect/>
          </a:stretch>
        </p:blipFill>
        <p:spPr>
          <a:xfrm>
            <a:off x="2860576" y="5600786"/>
            <a:ext cx="2162477" cy="1047896"/>
          </a:xfrm>
          <a:prstGeom prst="rect">
            <a:avLst/>
          </a:prstGeom>
        </p:spPr>
      </p:pic>
    </p:spTree>
    <p:extLst>
      <p:ext uri="{BB962C8B-B14F-4D97-AF65-F5344CB8AC3E}">
        <p14:creationId xmlns:p14="http://schemas.microsoft.com/office/powerpoint/2010/main" val="3662872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District Wellness Heroes</a:t>
            </a:r>
          </a:p>
        </p:txBody>
      </p:sp>
      <p:sp>
        <p:nvSpPr>
          <p:cNvPr id="3" name="TextBox 2">
            <a:extLst>
              <a:ext uri="{FF2B5EF4-FFF2-40B4-BE49-F238E27FC236}">
                <a16:creationId xmlns:a16="http://schemas.microsoft.com/office/drawing/2014/main" id="{CABA00FD-B75A-BBA8-E7F4-F2DD47506F93}"/>
              </a:ext>
            </a:extLst>
          </p:cNvPr>
          <p:cNvSpPr txBox="1"/>
          <p:nvPr/>
        </p:nvSpPr>
        <p:spPr>
          <a:xfrm>
            <a:off x="5862320" y="1659285"/>
            <a:ext cx="5663102" cy="6401753"/>
          </a:xfrm>
          <a:prstGeom prst="rect">
            <a:avLst/>
          </a:prstGeom>
          <a:noFill/>
        </p:spPr>
        <p:txBody>
          <a:bodyPr wrap="square" rtlCol="0">
            <a:spAutoFit/>
          </a:bodyPr>
          <a:lstStyle/>
          <a:p>
            <a:pPr marL="0" marR="0" lvl="0" indent="0" algn="l" rtl="0">
              <a:spcBef>
                <a:spcPts val="0"/>
              </a:spcBef>
              <a:spcAft>
                <a:spcPts val="0"/>
              </a:spcAft>
              <a:buNone/>
            </a:pPr>
            <a:r>
              <a:rPr lang="en-US" b="1" i="0" dirty="0">
                <a:solidFill>
                  <a:srgbClr val="C00000"/>
                </a:solidFill>
                <a:latin typeface="Calibri"/>
                <a:ea typeface="Calibri"/>
                <a:cs typeface="Calibri"/>
                <a:sym typeface="Calibri"/>
              </a:rPr>
              <a:t>The SHAC WSCC Recognition Award </a:t>
            </a:r>
            <a:r>
              <a:rPr lang="en-US" b="0" i="0" dirty="0">
                <a:solidFill>
                  <a:srgbClr val="202124"/>
                </a:solidFill>
                <a:latin typeface="Calibri"/>
                <a:ea typeface="Calibri"/>
                <a:cs typeface="Calibri"/>
                <a:sym typeface="Calibri"/>
              </a:rPr>
              <a:t>was created to recognize campus groups, individual wellness champions and community partners who apply resources and knowledge to grow wellness on their campus, in the district, and in the community while further fostering the development of students to exemplify </a:t>
            </a:r>
            <a:r>
              <a:rPr lang="en-US" i="0" dirty="0">
                <a:solidFill>
                  <a:schemeClr val="dk1"/>
                </a:solidFill>
                <a:latin typeface="Calibri"/>
                <a:ea typeface="Calibri"/>
                <a:cs typeface="Calibri"/>
                <a:sym typeface="Calibri"/>
              </a:rPr>
              <a:t>FBISD's Profile of a Graduate</a:t>
            </a:r>
            <a:r>
              <a:rPr lang="en-US" b="0" i="0" dirty="0">
                <a:solidFill>
                  <a:srgbClr val="202124"/>
                </a:solidFill>
                <a:latin typeface="Calibri"/>
                <a:ea typeface="Calibri"/>
                <a:cs typeface="Calibri"/>
                <a:sym typeface="Calibri"/>
              </a:rPr>
              <a:t>.</a:t>
            </a:r>
            <a:endParaRPr lang="en-US" dirty="0"/>
          </a:p>
          <a:p>
            <a:pPr marL="0" marR="0" lvl="0" indent="0" algn="l" rtl="0">
              <a:spcBef>
                <a:spcPts val="0"/>
              </a:spcBef>
              <a:spcAft>
                <a:spcPts val="0"/>
              </a:spcAft>
              <a:buNone/>
            </a:pPr>
            <a:endParaRPr lang="en-US" dirty="0">
              <a:solidFill>
                <a:srgbClr val="202124"/>
              </a:solidFill>
              <a:latin typeface="Calibri"/>
              <a:ea typeface="Calibri"/>
              <a:cs typeface="Calibri"/>
              <a:sym typeface="Calibri"/>
            </a:endParaRPr>
          </a:p>
          <a:p>
            <a:pPr marL="0" marR="0" lvl="0" indent="0" algn="l" rtl="0">
              <a:spcBef>
                <a:spcPts val="0"/>
              </a:spcBef>
              <a:spcAft>
                <a:spcPts val="0"/>
              </a:spcAft>
              <a:buNone/>
            </a:pPr>
            <a:r>
              <a:rPr lang="en-US" dirty="0">
                <a:solidFill>
                  <a:schemeClr val="dk1"/>
                </a:solidFill>
                <a:latin typeface="Calibri"/>
                <a:ea typeface="Calibri"/>
                <a:cs typeface="Calibri"/>
                <a:sym typeface="Calibri"/>
              </a:rPr>
              <a:t>To nominate someone to be a </a:t>
            </a:r>
            <a:r>
              <a:rPr lang="en-US" b="1" dirty="0">
                <a:solidFill>
                  <a:srgbClr val="C00000"/>
                </a:solidFill>
                <a:latin typeface="Calibri"/>
                <a:ea typeface="Calibri"/>
                <a:cs typeface="Calibri"/>
                <a:sym typeface="Calibri"/>
              </a:rPr>
              <a:t>Wellness Hero</a:t>
            </a:r>
            <a:r>
              <a:rPr lang="en-US" dirty="0">
                <a:solidFill>
                  <a:schemeClr val="dk1"/>
                </a:solidFill>
                <a:latin typeface="Calibri"/>
                <a:ea typeface="Calibri"/>
                <a:cs typeface="Calibri"/>
                <a:sym typeface="Calibri"/>
              </a:rPr>
              <a:t>, scan the QR code and complete Google Form. Your favorite wellness champion could be one of FBISD’s Wellness Heroes.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Submit nominations to LaDonna Green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LaDonna.Green@fortbendisd.org</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April 17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for students and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May 1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for non-students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highlight>
                <a:srgbClr val="FFFF00"/>
              </a:highlight>
              <a:uLnTx/>
              <a:uFillTx/>
              <a:latin typeface="Calibri  "/>
              <a:ea typeface="+mn-ea"/>
              <a:cs typeface="+mn-cs"/>
            </a:endParaRPr>
          </a:p>
        </p:txBody>
      </p:sp>
      <p:pic>
        <p:nvPicPr>
          <p:cNvPr id="6" name="Picture 5">
            <a:extLst>
              <a:ext uri="{FF2B5EF4-FFF2-40B4-BE49-F238E27FC236}">
                <a16:creationId xmlns:a16="http://schemas.microsoft.com/office/drawing/2014/main" id="{99336620-11BC-344D-ECEF-56A70DF6E047}"/>
              </a:ext>
            </a:extLst>
          </p:cNvPr>
          <p:cNvPicPr>
            <a:picLocks noChangeAspect="1"/>
          </p:cNvPicPr>
          <p:nvPr/>
        </p:nvPicPr>
        <p:blipFill>
          <a:blip r:embed="rId3"/>
          <a:stretch>
            <a:fillRect/>
          </a:stretch>
        </p:blipFill>
        <p:spPr>
          <a:xfrm>
            <a:off x="666578" y="1337591"/>
            <a:ext cx="4871258" cy="4841555"/>
          </a:xfrm>
          <a:prstGeom prst="rect">
            <a:avLst/>
          </a:prstGeom>
        </p:spPr>
      </p:pic>
    </p:spTree>
    <p:extLst>
      <p:ext uri="{BB962C8B-B14F-4D97-AF65-F5344CB8AC3E}">
        <p14:creationId xmlns:p14="http://schemas.microsoft.com/office/powerpoint/2010/main" val="3805495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B0D15-614A-817C-6A9F-CA2DBF8A7D66}"/>
              </a:ext>
            </a:extLst>
          </p:cNvPr>
          <p:cNvPicPr>
            <a:picLocks noChangeAspect="1"/>
          </p:cNvPicPr>
          <p:nvPr/>
        </p:nvPicPr>
        <p:blipFill>
          <a:blip r:embed="rId2"/>
          <a:stretch>
            <a:fillRect/>
          </a:stretch>
        </p:blipFill>
        <p:spPr>
          <a:xfrm>
            <a:off x="0" y="1505116"/>
            <a:ext cx="12192000" cy="3847767"/>
          </a:xfrm>
          <a:prstGeom prst="rect">
            <a:avLst/>
          </a:prstGeom>
        </p:spPr>
      </p:pic>
      <p:sp>
        <p:nvSpPr>
          <p:cNvPr id="2" name="TextBox 1">
            <a:extLst>
              <a:ext uri="{FF2B5EF4-FFF2-40B4-BE49-F238E27FC236}">
                <a16:creationId xmlns:a16="http://schemas.microsoft.com/office/drawing/2014/main" id="{63654905-2725-6EC8-B239-0628B82573B8}"/>
              </a:ext>
            </a:extLst>
          </p:cNvPr>
          <p:cNvSpPr txBox="1"/>
          <p:nvPr/>
        </p:nvSpPr>
        <p:spPr>
          <a:xfrm>
            <a:off x="2228850" y="661660"/>
            <a:ext cx="7734300" cy="523220"/>
          </a:xfrm>
          <a:prstGeom prst="rect">
            <a:avLst/>
          </a:prstGeom>
          <a:noFill/>
        </p:spPr>
        <p:txBody>
          <a:bodyPr wrap="square" rtlCol="0">
            <a:spAutoFit/>
          </a:bodyPr>
          <a:lstStyle/>
          <a:p>
            <a:r>
              <a:rPr lang="en-US" sz="2800" dirty="0"/>
              <a:t>Whole Child Health Upcoming Events &amp; Initiatives</a:t>
            </a:r>
          </a:p>
        </p:txBody>
      </p:sp>
    </p:spTree>
    <p:extLst>
      <p:ext uri="{BB962C8B-B14F-4D97-AF65-F5344CB8AC3E}">
        <p14:creationId xmlns:p14="http://schemas.microsoft.com/office/powerpoint/2010/main" val="39460988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May is Mental Health Awareness Month</a:t>
            </a:r>
          </a:p>
        </p:txBody>
      </p:sp>
      <p:sp>
        <p:nvSpPr>
          <p:cNvPr id="3" name="TextBox 2">
            <a:extLst>
              <a:ext uri="{FF2B5EF4-FFF2-40B4-BE49-F238E27FC236}">
                <a16:creationId xmlns:a16="http://schemas.microsoft.com/office/drawing/2014/main" id="{A6BDFE55-FDC5-E856-DB98-3945E124ACCE}"/>
              </a:ext>
            </a:extLst>
          </p:cNvPr>
          <p:cNvSpPr txBox="1"/>
          <p:nvPr/>
        </p:nvSpPr>
        <p:spPr>
          <a:xfrm>
            <a:off x="5290596" y="2231315"/>
            <a:ext cx="6152720" cy="1015663"/>
          </a:xfrm>
          <a:prstGeom prst="rect">
            <a:avLst/>
          </a:prstGeom>
          <a:noFill/>
        </p:spPr>
        <p:txBody>
          <a:bodyPr wrap="square" rtlCol="0">
            <a:spAutoFit/>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Mental Health Counselor Day</a:t>
            </a:r>
          </a:p>
          <a:p>
            <a:pPr algn="ctr"/>
            <a:r>
              <a:rPr lang="en-US" sz="2000" dirty="0">
                <a:latin typeface="Arial" panose="020B0604020202020204" pitchFamily="34" charset="0"/>
                <a:cs typeface="Arial" panose="020B0604020202020204" pitchFamily="34" charset="0"/>
              </a:rPr>
              <a:t>May 5, 2024</a:t>
            </a:r>
          </a:p>
        </p:txBody>
      </p:sp>
      <p:pic>
        <p:nvPicPr>
          <p:cNvPr id="5" name="Picture 4">
            <a:extLst>
              <a:ext uri="{FF2B5EF4-FFF2-40B4-BE49-F238E27FC236}">
                <a16:creationId xmlns:a16="http://schemas.microsoft.com/office/drawing/2014/main" id="{405C5B5B-F6AD-52A2-467C-11A927CB993C}"/>
              </a:ext>
            </a:extLst>
          </p:cNvPr>
          <p:cNvPicPr>
            <a:picLocks noChangeAspect="1"/>
          </p:cNvPicPr>
          <p:nvPr/>
        </p:nvPicPr>
        <p:blipFill>
          <a:blip r:embed="rId4"/>
          <a:stretch>
            <a:fillRect/>
          </a:stretch>
        </p:blipFill>
        <p:spPr>
          <a:xfrm>
            <a:off x="541631" y="1611854"/>
            <a:ext cx="5657850" cy="3228975"/>
          </a:xfrm>
          <a:prstGeom prst="rect">
            <a:avLst/>
          </a:prstGeom>
        </p:spPr>
      </p:pic>
      <p:sp>
        <p:nvSpPr>
          <p:cNvPr id="7" name="TextBox 6">
            <a:extLst>
              <a:ext uri="{FF2B5EF4-FFF2-40B4-BE49-F238E27FC236}">
                <a16:creationId xmlns:a16="http://schemas.microsoft.com/office/drawing/2014/main" id="{7BF021D8-A23B-8207-9CA3-B2A02550DE4D}"/>
              </a:ext>
            </a:extLst>
          </p:cNvPr>
          <p:cNvSpPr txBox="1"/>
          <p:nvPr/>
        </p:nvSpPr>
        <p:spPr>
          <a:xfrm>
            <a:off x="2254928" y="5035811"/>
            <a:ext cx="6888332" cy="1477328"/>
          </a:xfrm>
          <a:prstGeom prst="rect">
            <a:avLst/>
          </a:prstGeom>
          <a:noFill/>
        </p:spPr>
        <p:txBody>
          <a:bodyPr wrap="square">
            <a:spAutoFit/>
          </a:bodyPr>
          <a:lstStyle/>
          <a:p>
            <a:r>
              <a:rPr lang="en-US" b="0" i="0" dirty="0">
                <a:solidFill>
                  <a:srgbClr val="141414"/>
                </a:solidFill>
                <a:effectLst/>
                <a:latin typeface="Poppins" panose="020B0502040204020203" pitchFamily="2" charset="0"/>
              </a:rPr>
              <a:t>Whether or not someone personally suffers with a mental health issue, Mental Health Awareness Month helps people recognize the ways mental illness impacts their lives, educates people about available services, and highlights ways to advocate</a:t>
            </a:r>
            <a:endParaRPr lang="en-US" dirty="0"/>
          </a:p>
        </p:txBody>
      </p:sp>
    </p:spTree>
    <p:extLst>
      <p:ext uri="{BB962C8B-B14F-4D97-AF65-F5344CB8AC3E}">
        <p14:creationId xmlns:p14="http://schemas.microsoft.com/office/powerpoint/2010/main" val="3631305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Nurse Appreciation Week</a:t>
            </a:r>
          </a:p>
        </p:txBody>
      </p:sp>
      <p:sp>
        <p:nvSpPr>
          <p:cNvPr id="3" name="TextBox 2">
            <a:extLst>
              <a:ext uri="{FF2B5EF4-FFF2-40B4-BE49-F238E27FC236}">
                <a16:creationId xmlns:a16="http://schemas.microsoft.com/office/drawing/2014/main" id="{A6BDFE55-FDC5-E856-DB98-3945E124ACCE}"/>
              </a:ext>
            </a:extLst>
          </p:cNvPr>
          <p:cNvSpPr txBox="1"/>
          <p:nvPr/>
        </p:nvSpPr>
        <p:spPr>
          <a:xfrm>
            <a:off x="6525088" y="2305615"/>
            <a:ext cx="4536250" cy="224676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Fort Bend ISD Celebrates!</a:t>
            </a:r>
          </a:p>
          <a:p>
            <a:pPr algn="ctr"/>
            <a:endParaRPr lang="en-US" sz="2000" dirty="0">
              <a:latin typeface="Arial" panose="020B0604020202020204" pitchFamily="34" charset="0"/>
              <a:cs typeface="Arial" panose="020B0604020202020204" pitchFamily="34" charset="0"/>
            </a:endParaRPr>
          </a:p>
          <a:p>
            <a:pPr algn="ctr"/>
            <a:r>
              <a:rPr lang="en-US" sz="2000" b="1" dirty="0">
                <a:solidFill>
                  <a:schemeClr val="accent1"/>
                </a:solidFill>
                <a:latin typeface="Arial" panose="020B0604020202020204" pitchFamily="34" charset="0"/>
                <a:cs typeface="Arial" panose="020B0604020202020204" pitchFamily="34" charset="0"/>
              </a:rPr>
              <a:t>Nurse Appreciation Week</a:t>
            </a:r>
          </a:p>
          <a:p>
            <a:pPr algn="ctr"/>
            <a:r>
              <a:rPr lang="en-US" sz="2000" dirty="0">
                <a:latin typeface="Arial" panose="020B0604020202020204" pitchFamily="34" charset="0"/>
                <a:cs typeface="Arial" panose="020B0604020202020204" pitchFamily="34" charset="0"/>
              </a:rPr>
              <a:t>May 6-10, 2024</a:t>
            </a:r>
          </a:p>
          <a:p>
            <a:pPr algn="ctr"/>
            <a:endParaRPr lang="en-US" sz="20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Nurse Appreciation Day</a:t>
            </a:r>
          </a:p>
          <a:p>
            <a:pPr algn="ctr"/>
            <a:r>
              <a:rPr lang="en-US" sz="2000" dirty="0">
                <a:latin typeface="Arial" panose="020B0604020202020204" pitchFamily="34" charset="0"/>
                <a:cs typeface="Arial" panose="020B0604020202020204" pitchFamily="34" charset="0"/>
              </a:rPr>
              <a:t>May 8, 2024</a:t>
            </a:r>
          </a:p>
        </p:txBody>
      </p:sp>
      <p:pic>
        <p:nvPicPr>
          <p:cNvPr id="4" name="Picture 3">
            <a:extLst>
              <a:ext uri="{FF2B5EF4-FFF2-40B4-BE49-F238E27FC236}">
                <a16:creationId xmlns:a16="http://schemas.microsoft.com/office/drawing/2014/main" id="{D6717B43-E9F3-87D0-737A-1D979A76FB28}"/>
              </a:ext>
            </a:extLst>
          </p:cNvPr>
          <p:cNvPicPr>
            <a:picLocks noChangeAspect="1"/>
          </p:cNvPicPr>
          <p:nvPr/>
        </p:nvPicPr>
        <p:blipFill>
          <a:blip r:embed="rId4"/>
          <a:stretch>
            <a:fillRect/>
          </a:stretch>
        </p:blipFill>
        <p:spPr>
          <a:xfrm>
            <a:off x="757607" y="1928831"/>
            <a:ext cx="5038268" cy="2883857"/>
          </a:xfrm>
          <a:prstGeom prst="rect">
            <a:avLst/>
          </a:prstGeom>
        </p:spPr>
      </p:pic>
      <p:sp>
        <p:nvSpPr>
          <p:cNvPr id="6" name="TextBox 5">
            <a:extLst>
              <a:ext uri="{FF2B5EF4-FFF2-40B4-BE49-F238E27FC236}">
                <a16:creationId xmlns:a16="http://schemas.microsoft.com/office/drawing/2014/main" id="{8C850FB4-3F21-47A6-B6EC-1B964CCB44FD}"/>
              </a:ext>
            </a:extLst>
          </p:cNvPr>
          <p:cNvSpPr txBox="1"/>
          <p:nvPr/>
        </p:nvSpPr>
        <p:spPr>
          <a:xfrm>
            <a:off x="3091649" y="5150888"/>
            <a:ext cx="7304102" cy="1200329"/>
          </a:xfrm>
          <a:prstGeom prst="rect">
            <a:avLst/>
          </a:prstGeom>
          <a:noFill/>
        </p:spPr>
        <p:txBody>
          <a:bodyPr wrap="square">
            <a:spAutoFit/>
          </a:bodyPr>
          <a:lstStyle/>
          <a:p>
            <a:r>
              <a:rPr lang="en-US" b="0" i="0" dirty="0">
                <a:solidFill>
                  <a:srgbClr val="1F1F1F"/>
                </a:solidFill>
                <a:effectLst/>
                <a:latin typeface="Google Sans"/>
              </a:rPr>
              <a:t>The American Nurses Association is celebrating National Nurses Week 2024 </a:t>
            </a:r>
            <a:r>
              <a:rPr lang="en-US" b="0" i="0" dirty="0">
                <a:solidFill>
                  <a:srgbClr val="040C28"/>
                </a:solidFill>
                <a:effectLst/>
                <a:latin typeface="Google Sans"/>
              </a:rPr>
              <a:t>May 6 - May 12</a:t>
            </a:r>
            <a:r>
              <a:rPr lang="en-US" b="0" i="0" dirty="0">
                <a:solidFill>
                  <a:srgbClr val="1F1F1F"/>
                </a:solidFill>
                <a:effectLst/>
                <a:latin typeface="Google Sans"/>
              </a:rPr>
              <a:t>, and throughout May. This year's theme, "</a:t>
            </a:r>
            <a:r>
              <a:rPr lang="en-US" b="1" i="0" dirty="0">
                <a:solidFill>
                  <a:srgbClr val="1F1F1F"/>
                </a:solidFill>
                <a:effectLst/>
                <a:latin typeface="Google Sans"/>
              </a:rPr>
              <a:t>Nurses Make the Difference</a:t>
            </a:r>
            <a:r>
              <a:rPr lang="en-US" b="0" i="0" dirty="0">
                <a:solidFill>
                  <a:srgbClr val="1F1F1F"/>
                </a:solidFill>
                <a:effectLst/>
                <a:latin typeface="Google Sans"/>
              </a:rPr>
              <a:t>," honors the incredible nurses who embody the spirit of compassion and care in every health care setting</a:t>
            </a:r>
            <a:endParaRPr lang="en-US" dirty="0"/>
          </a:p>
        </p:txBody>
      </p:sp>
    </p:spTree>
    <p:extLst>
      <p:ext uri="{BB962C8B-B14F-4D97-AF65-F5344CB8AC3E}">
        <p14:creationId xmlns:p14="http://schemas.microsoft.com/office/powerpoint/2010/main" val="110511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p:txBody>
          <a:bodyPr/>
          <a:lstStyle/>
          <a:p>
            <a:pPr algn="ctr"/>
            <a:r>
              <a:rPr lang="en-US" dirty="0"/>
              <a:t>Stand Up, Sit Down</a:t>
            </a:r>
          </a:p>
        </p:txBody>
      </p:sp>
      <p:sp>
        <p:nvSpPr>
          <p:cNvPr id="3" name="Text Placeholder 2">
            <a:extLst>
              <a:ext uri="{FF2B5EF4-FFF2-40B4-BE49-F238E27FC236}">
                <a16:creationId xmlns:a16="http://schemas.microsoft.com/office/drawing/2014/main" id="{7FABE64B-D864-FE61-38A5-98E8B94652E8}"/>
              </a:ext>
            </a:extLst>
          </p:cNvPr>
          <p:cNvSpPr>
            <a:spLocks noGrp="1"/>
          </p:cNvSpPr>
          <p:nvPr>
            <p:ph type="body" idx="1"/>
          </p:nvPr>
        </p:nvSpPr>
        <p:spPr/>
        <p:txBody>
          <a:bodyPr anchor="ctr"/>
          <a:lstStyle/>
          <a:p>
            <a:pPr algn="ctr"/>
            <a:r>
              <a:rPr lang="en-US" sz="4400" dirty="0"/>
              <a:t>Stand up if you are a</a:t>
            </a:r>
          </a:p>
          <a:p>
            <a:pPr algn="ctr"/>
            <a:r>
              <a:rPr lang="en-US" sz="4400" u="sng" dirty="0"/>
              <a:t>school/district</a:t>
            </a:r>
            <a:r>
              <a:rPr lang="en-US" sz="4400" dirty="0"/>
              <a:t> representative</a:t>
            </a:r>
          </a:p>
        </p:txBody>
      </p:sp>
      <p:cxnSp>
        <p:nvCxnSpPr>
          <p:cNvPr id="4" name="Straight Connector 3">
            <a:extLst>
              <a:ext uri="{FF2B5EF4-FFF2-40B4-BE49-F238E27FC236}">
                <a16:creationId xmlns:a16="http://schemas.microsoft.com/office/drawing/2014/main" id="{4A335633-6AE2-41E7-AE93-48DF006E0FC4}"/>
              </a:ext>
            </a:extLst>
          </p:cNvPr>
          <p:cNvCxnSpPr/>
          <p:nvPr/>
        </p:nvCxnSpPr>
        <p:spPr>
          <a:xfrm>
            <a:off x="2117436" y="24765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205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DEA Drug Take Back</a:t>
            </a:r>
          </a:p>
        </p:txBody>
      </p:sp>
      <p:sp>
        <p:nvSpPr>
          <p:cNvPr id="3" name="TextBox 2">
            <a:extLst>
              <a:ext uri="{FF2B5EF4-FFF2-40B4-BE49-F238E27FC236}">
                <a16:creationId xmlns:a16="http://schemas.microsoft.com/office/drawing/2014/main" id="{A6BDFE55-FDC5-E856-DB98-3945E124ACCE}"/>
              </a:ext>
            </a:extLst>
          </p:cNvPr>
          <p:cNvSpPr txBox="1"/>
          <p:nvPr/>
        </p:nvSpPr>
        <p:spPr>
          <a:xfrm>
            <a:off x="6960093" y="1567216"/>
            <a:ext cx="4190020" cy="460638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Fort Bend will participate in DEA’s National Drug Take Back </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At</a:t>
            </a:r>
          </a:p>
          <a:p>
            <a:pPr algn="ctr"/>
            <a:endParaRPr lang="en-US" sz="2000" dirty="0">
              <a:latin typeface="Arial" panose="020B0604020202020204" pitchFamily="34" charset="0"/>
              <a:cs typeface="Arial" panose="020B0604020202020204" pitchFamily="34" charset="0"/>
            </a:endParaRPr>
          </a:p>
          <a:p>
            <a:pPr algn="ctr"/>
            <a:r>
              <a:rPr lang="en-US" sz="2000" b="1" dirty="0">
                <a:solidFill>
                  <a:schemeClr val="accent1"/>
                </a:solidFill>
                <a:latin typeface="Arial" panose="020B0604020202020204" pitchFamily="34" charset="0"/>
                <a:cs typeface="Arial" panose="020B0604020202020204" pitchFamily="34" charset="0"/>
              </a:rPr>
              <a:t>Fort Bend ISD Administration Building </a:t>
            </a:r>
          </a:p>
          <a:p>
            <a:pPr algn="ctr"/>
            <a:r>
              <a:rPr lang="en-US" sz="2000" dirty="0">
                <a:latin typeface="Arial" panose="020B0604020202020204" pitchFamily="34" charset="0"/>
                <a:cs typeface="Arial" panose="020B0604020202020204" pitchFamily="34" charset="0"/>
              </a:rPr>
              <a:t>Parking Lot</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16431 Lexington Blvd</a:t>
            </a:r>
          </a:p>
          <a:p>
            <a:pPr algn="ctr"/>
            <a:r>
              <a:rPr lang="en-US" sz="2000" dirty="0">
                <a:latin typeface="Arial" panose="020B0604020202020204" pitchFamily="34" charset="0"/>
                <a:cs typeface="Arial" panose="020B0604020202020204" pitchFamily="34" charset="0"/>
              </a:rPr>
              <a:t>Sugar Land, TX 77479</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April 27, 2024</a:t>
            </a:r>
          </a:p>
          <a:p>
            <a:pPr algn="ctr"/>
            <a:r>
              <a:rPr lang="en-US" sz="2000" dirty="0">
                <a:latin typeface="Arial" panose="020B0604020202020204" pitchFamily="34" charset="0"/>
                <a:cs typeface="Arial" panose="020B0604020202020204" pitchFamily="34" charset="0"/>
              </a:rPr>
              <a:t>10 AM – 2 PM</a:t>
            </a:r>
          </a:p>
          <a:p>
            <a:pPr algn="ctr"/>
            <a:endParaRPr lang="en-US" sz="2000" baseline="30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B3262D5-2B24-FE66-073D-3F9973CC91E8}"/>
              </a:ext>
            </a:extLst>
          </p:cNvPr>
          <p:cNvPicPr>
            <a:picLocks noChangeAspect="1"/>
          </p:cNvPicPr>
          <p:nvPr/>
        </p:nvPicPr>
        <p:blipFill>
          <a:blip r:embed="rId4"/>
          <a:stretch>
            <a:fillRect/>
          </a:stretch>
        </p:blipFill>
        <p:spPr>
          <a:xfrm>
            <a:off x="656466" y="2486134"/>
            <a:ext cx="5439534" cy="2400635"/>
          </a:xfrm>
          <a:prstGeom prst="rect">
            <a:avLst/>
          </a:prstGeom>
        </p:spPr>
      </p:pic>
    </p:spTree>
    <p:extLst>
      <p:ext uri="{BB962C8B-B14F-4D97-AF65-F5344CB8AC3E}">
        <p14:creationId xmlns:p14="http://schemas.microsoft.com/office/powerpoint/2010/main" val="26957909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National Bike to School Day</a:t>
            </a:r>
          </a:p>
        </p:txBody>
      </p:sp>
      <p:sp>
        <p:nvSpPr>
          <p:cNvPr id="3" name="TextBox 2">
            <a:extLst>
              <a:ext uri="{FF2B5EF4-FFF2-40B4-BE49-F238E27FC236}">
                <a16:creationId xmlns:a16="http://schemas.microsoft.com/office/drawing/2014/main" id="{A6BDFE55-FDC5-E856-DB98-3945E124ACCE}"/>
              </a:ext>
            </a:extLst>
          </p:cNvPr>
          <p:cNvSpPr txBox="1"/>
          <p:nvPr/>
        </p:nvSpPr>
        <p:spPr>
          <a:xfrm>
            <a:off x="6096000" y="2682512"/>
            <a:ext cx="4465228"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National Bike to School Day </a:t>
            </a:r>
          </a:p>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May 16, 2024</a:t>
            </a:r>
          </a:p>
        </p:txBody>
      </p:sp>
      <p:pic>
        <p:nvPicPr>
          <p:cNvPr id="1026" name="Picture 2" descr="Walk, Bike &amp; Roll to School Days">
            <a:extLst>
              <a:ext uri="{FF2B5EF4-FFF2-40B4-BE49-F238E27FC236}">
                <a16:creationId xmlns:a16="http://schemas.microsoft.com/office/drawing/2014/main" id="{3149F13E-791F-0892-9F99-C1662CF72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704" y="1297669"/>
            <a:ext cx="4570752" cy="30416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E7B4A-3202-9E0C-3F6A-FCD268635F0F}"/>
              </a:ext>
            </a:extLst>
          </p:cNvPr>
          <p:cNvSpPr txBox="1"/>
          <p:nvPr/>
        </p:nvSpPr>
        <p:spPr>
          <a:xfrm>
            <a:off x="3153038" y="4683168"/>
            <a:ext cx="7162060" cy="1754326"/>
          </a:xfrm>
          <a:prstGeom prst="rect">
            <a:avLst/>
          </a:prstGeom>
          <a:noFill/>
        </p:spPr>
        <p:txBody>
          <a:bodyPr wrap="square">
            <a:spAutoFit/>
          </a:bodyPr>
          <a:lstStyle/>
          <a:p>
            <a:r>
              <a:rPr lang="en-US" b="0" i="0" dirty="0">
                <a:solidFill>
                  <a:srgbClr val="115E8F"/>
                </a:solidFill>
                <a:effectLst/>
                <a:latin typeface="Open Sans" panose="020B0606030504020204" pitchFamily="34" charset="0"/>
              </a:rPr>
              <a:t>Bike &amp; Roll to School Day invites participants to celebrate the joy of active commuting while building a sense of community and school spirit. Whether addressing the need to make routes to school safer for active trips or encouraging children and teens to be more active, these </a:t>
            </a:r>
            <a:r>
              <a:rPr lang="en-US" b="0" i="0" u="none" strike="noStrike" dirty="0">
                <a:solidFill>
                  <a:srgbClr val="1572C1"/>
                </a:solidFill>
                <a:effectLst/>
                <a:latin typeface="Open Sans" panose="020B0606030504020204" pitchFamily="34" charset="0"/>
                <a:hlinkClick r:id="rId5"/>
              </a:rPr>
              <a:t>events can be powerful tools to inspire lasting change</a:t>
            </a:r>
            <a:r>
              <a:rPr lang="en-US" b="0" i="0" dirty="0">
                <a:solidFill>
                  <a:srgbClr val="115E8F"/>
                </a:solidFill>
                <a:effectLst/>
                <a:latin typeface="Open Sans" panose="020B0606030504020204" pitchFamily="34" charset="0"/>
              </a:rPr>
              <a:t>. Of course, they are also fun!</a:t>
            </a:r>
            <a:endParaRPr lang="en-US" dirty="0"/>
          </a:p>
        </p:txBody>
      </p:sp>
    </p:spTree>
    <p:extLst>
      <p:ext uri="{BB962C8B-B14F-4D97-AF65-F5344CB8AC3E}">
        <p14:creationId xmlns:p14="http://schemas.microsoft.com/office/powerpoint/2010/main" val="20002459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mj-ea"/>
                <a:cs typeface="Arial"/>
              </a:rPr>
              <a:t>Million Mile Month</a:t>
            </a:r>
            <a:endParaRPr kumimoji="0" lang="en-US" sz="40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108ADD45-D14A-182D-ECEE-D26910E0D9FE}"/>
              </a:ext>
            </a:extLst>
          </p:cNvPr>
          <p:cNvPicPr>
            <a:picLocks noChangeAspect="1"/>
          </p:cNvPicPr>
          <p:nvPr/>
        </p:nvPicPr>
        <p:blipFill>
          <a:blip r:embed="rId4"/>
          <a:stretch>
            <a:fillRect/>
          </a:stretch>
        </p:blipFill>
        <p:spPr>
          <a:xfrm>
            <a:off x="0" y="1082749"/>
            <a:ext cx="12192000" cy="1825317"/>
          </a:xfrm>
          <a:prstGeom prst="rect">
            <a:avLst/>
          </a:prstGeom>
        </p:spPr>
      </p:pic>
      <p:pic>
        <p:nvPicPr>
          <p:cNvPr id="4" name="Picture 3" descr="A close up of a text&#10;&#10;Description automatically generated">
            <a:extLst>
              <a:ext uri="{FF2B5EF4-FFF2-40B4-BE49-F238E27FC236}">
                <a16:creationId xmlns:a16="http://schemas.microsoft.com/office/drawing/2014/main" id="{B26A2FDE-D85E-F1DF-7B25-974FF8A8B330}"/>
              </a:ext>
            </a:extLst>
          </p:cNvPr>
          <p:cNvPicPr>
            <a:picLocks noChangeAspect="1"/>
          </p:cNvPicPr>
          <p:nvPr/>
        </p:nvPicPr>
        <p:blipFill>
          <a:blip r:embed="rId5"/>
          <a:stretch>
            <a:fillRect/>
          </a:stretch>
        </p:blipFill>
        <p:spPr>
          <a:xfrm>
            <a:off x="839492" y="3209032"/>
            <a:ext cx="10525933" cy="891971"/>
          </a:xfrm>
          <a:prstGeom prst="rect">
            <a:avLst/>
          </a:prstGeom>
        </p:spPr>
      </p:pic>
      <p:sp>
        <p:nvSpPr>
          <p:cNvPr id="5" name="TextBox 4">
            <a:extLst>
              <a:ext uri="{FF2B5EF4-FFF2-40B4-BE49-F238E27FC236}">
                <a16:creationId xmlns:a16="http://schemas.microsoft.com/office/drawing/2014/main" id="{BF73BCF4-FAC6-B795-C536-493273852264}"/>
              </a:ext>
            </a:extLst>
          </p:cNvPr>
          <p:cNvSpPr txBox="1"/>
          <p:nvPr/>
        </p:nvSpPr>
        <p:spPr>
          <a:xfrm>
            <a:off x="1764748" y="4448313"/>
            <a:ext cx="86735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garamond"/>
                <a:ea typeface="+mn-ea"/>
                <a:cs typeface="+mn-cs"/>
              </a:rPr>
              <a:t>To register to participate in the Million Mile Month, please visit the website linked below:</a:t>
            </a:r>
            <a:endParaRPr kumimoji="0" lang="en-US" sz="2400" b="0" i="0" u="none" strike="noStrike" kern="1200" cap="none" spc="0" normalizeH="0" baseline="0" noProof="0">
              <a:ln>
                <a:noFill/>
              </a:ln>
              <a:solidFill>
                <a:srgbClr val="000000"/>
              </a:solidFill>
              <a:effectLst/>
              <a:uLnTx/>
              <a:uFillTx/>
              <a:latin typeface="Calibri" panose="020F0502020204030204"/>
              <a:ea typeface="Calibri"/>
              <a:cs typeface="Calibri"/>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garamond"/>
                <a:ea typeface="+mn-ea"/>
                <a:cs typeface="+mn-cs"/>
              </a:rPr>
              <a:t> </a:t>
            </a:r>
            <a:r>
              <a:rPr kumimoji="0" lang="en-US" sz="2400" b="0" i="0" u="none" strike="noStrike" kern="1200" cap="none" spc="0" normalizeH="0" baseline="0" noProof="0">
                <a:ln>
                  <a:noFill/>
                </a:ln>
                <a:solidFill>
                  <a:srgbClr val="000000"/>
                </a:solidFill>
                <a:effectLst/>
                <a:uLnTx/>
                <a:uFillTx/>
                <a:latin typeface="garamond"/>
                <a:ea typeface="+mn-ea"/>
                <a:cs typeface="+mn-cs"/>
                <a:hlinkClick r:id="rId6"/>
              </a:rPr>
              <a:t>https://app.healthcode.org/dashboard/mmmapril2024</a:t>
            </a:r>
            <a:endParaRPr kumimoji="0" lang="en-US" sz="2400" b="0" i="0" u="none" strike="noStrike" kern="1200" cap="none" spc="0" normalizeH="0" baseline="0" noProof="0">
              <a:ln>
                <a:noFill/>
              </a:ln>
              <a:solidFill>
                <a:srgbClr val="000000"/>
              </a:solidFill>
              <a:effectLst/>
              <a:uLnTx/>
              <a:uFillTx/>
              <a:latin typeface="Calibri" panose="020F0502020204030204"/>
              <a:ea typeface="Calibri"/>
              <a:cs typeface="Calibri"/>
              <a:hlinkClick r:id="" action="ppaction://noaction"/>
            </a:endParaRPr>
          </a:p>
        </p:txBody>
      </p:sp>
    </p:spTree>
    <p:extLst>
      <p:ext uri="{BB962C8B-B14F-4D97-AF65-F5344CB8AC3E}">
        <p14:creationId xmlns:p14="http://schemas.microsoft.com/office/powerpoint/2010/main" val="3813900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Brighter Bites Volunteers</a:t>
            </a:r>
          </a:p>
        </p:txBody>
      </p:sp>
      <p:sp>
        <p:nvSpPr>
          <p:cNvPr id="3" name="TextBox 2">
            <a:extLst>
              <a:ext uri="{FF2B5EF4-FFF2-40B4-BE49-F238E27FC236}">
                <a16:creationId xmlns:a16="http://schemas.microsoft.com/office/drawing/2014/main" id="{CABA00FD-B75A-BBA8-E7F4-F2DD47506F93}"/>
              </a:ext>
            </a:extLst>
          </p:cNvPr>
          <p:cNvSpPr txBox="1"/>
          <p:nvPr/>
        </p:nvSpPr>
        <p:spPr>
          <a:xfrm>
            <a:off x="328335" y="1659285"/>
            <a:ext cx="1119708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a:ea typeface="+mn-ea"/>
                <a:cs typeface="+mn-cs"/>
              </a:rPr>
              <a:t>Brighter Bites creates healthy behavior change by providing kids &amp; families access to fresh produce &amp; </a:t>
            </a:r>
            <a:r>
              <a:rPr kumimoji="0" lang="en-US" sz="2800" b="0" i="0" u="none" strike="noStrike" kern="1200" cap="none" spc="0" normalizeH="0" baseline="0" noProof="0" dirty="0">
                <a:ln>
                  <a:noFill/>
                </a:ln>
                <a:solidFill>
                  <a:prstClr val="black"/>
                </a:solidFill>
                <a:effectLst/>
                <a:uLnTx/>
                <a:uFillTx/>
                <a:latin typeface="Helvetica Neue"/>
                <a:ea typeface="+mn-ea"/>
                <a:cs typeface="+mn-cs"/>
                <a:hlinkClick r:id="rId2">
                  <a:extLst>
                    <a:ext uri="{A12FA001-AC4F-418D-AE19-62706E023703}">
                      <ahyp:hlinkClr xmlns:ahyp="http://schemas.microsoft.com/office/drawing/2018/hyperlinkcolor" val="tx"/>
                    </a:ext>
                  </a:extLst>
                </a:hlinkClick>
              </a:rPr>
              <a:t>#nutritioneducation</a:t>
            </a:r>
            <a:r>
              <a:rPr kumimoji="0" lang="en-US" sz="2800" b="0" i="0" u="none" strike="noStrike" kern="1200" cap="none" spc="0" normalizeH="0" baseline="0" noProof="0" dirty="0">
                <a:ln>
                  <a:noFill/>
                </a:ln>
                <a:solidFill>
                  <a:prstClr val="black"/>
                </a:solidFill>
                <a:effectLst/>
                <a:uLnTx/>
                <a:uFillTx/>
                <a:latin typeface="Helvetica Neue"/>
                <a:ea typeface="+mn-ea"/>
                <a:cs typeface="+mn-cs"/>
              </a:rPr>
              <a:t>. Interested in packing fresh produce? Join us for a </a:t>
            </a:r>
            <a:r>
              <a:rPr kumimoji="0" lang="en-US" sz="2800" b="1" i="0" u="none" strike="noStrike" kern="1200" cap="none" spc="0" normalizeH="0" baseline="0" noProof="0" dirty="0">
                <a:ln>
                  <a:noFill/>
                </a:ln>
                <a:solidFill>
                  <a:prstClr val="black"/>
                </a:solidFill>
                <a:effectLst/>
                <a:uLnTx/>
                <a:uFillTx/>
                <a:latin typeface="Helvetica Neue"/>
                <a:ea typeface="+mn-ea"/>
                <a:cs typeface="+mn-cs"/>
              </a:rPr>
              <a:t>Produce Packing</a:t>
            </a:r>
            <a:r>
              <a:rPr kumimoji="0" lang="en-US" sz="2800" b="0" i="0" u="none" strike="noStrike" kern="1200" cap="none" spc="0" normalizeH="0" baseline="0" noProof="0" dirty="0">
                <a:ln>
                  <a:noFill/>
                </a:ln>
                <a:solidFill>
                  <a:prstClr val="black"/>
                </a:solidFill>
                <a:effectLst/>
                <a:uLnTx/>
                <a:uFillTx/>
                <a:latin typeface="Helvetica Neu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a:ea typeface="+mn-ea"/>
                <a:cs typeface="+mn-cs"/>
              </a:rPr>
              <a:t>All volunteers must have completed the FBISD background check.</a:t>
            </a:r>
            <a:br>
              <a:rPr kumimoji="0" lang="en-US" sz="2800" b="0" i="0" u="none" strike="noStrike" kern="1200" cap="none" spc="0" normalizeH="0" baseline="0" noProof="0" dirty="0">
                <a:ln>
                  <a:noFill/>
                </a:ln>
                <a:solidFill>
                  <a:prstClr val="black"/>
                </a:solidFill>
                <a:effectLst/>
                <a:uLnTx/>
                <a:uFillTx/>
                <a:latin typeface="Helvetica Neue"/>
                <a:ea typeface="+mn-ea"/>
                <a:cs typeface="+mn-cs"/>
              </a:rPr>
            </a:br>
            <a:endPar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Tuesdays, 9:30-11:30</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https://www.signupgenius.com/go/5080C4BA4AE2FA20-48255547-brighter#/</a:t>
            </a:r>
          </a:p>
        </p:txBody>
      </p:sp>
    </p:spTree>
    <p:extLst>
      <p:ext uri="{BB962C8B-B14F-4D97-AF65-F5344CB8AC3E}">
        <p14:creationId xmlns:p14="http://schemas.microsoft.com/office/powerpoint/2010/main" val="17855618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22F-8342-93B2-88FE-C1FA9CC8D4C6}"/>
              </a:ext>
            </a:extLst>
          </p:cNvPr>
          <p:cNvSpPr>
            <a:spLocks noGrp="1"/>
          </p:cNvSpPr>
          <p:nvPr>
            <p:ph type="title"/>
          </p:nvPr>
        </p:nvSpPr>
        <p:spPr/>
        <p:txBody>
          <a:bodyPr/>
          <a:lstStyle/>
          <a:p>
            <a:r>
              <a:rPr lang="en-US" dirty="0"/>
              <a:t>SHAC Liaison &amp; DSWC Action Items</a:t>
            </a:r>
          </a:p>
        </p:txBody>
      </p:sp>
      <p:sp>
        <p:nvSpPr>
          <p:cNvPr id="3" name="TextBox 2">
            <a:extLst>
              <a:ext uri="{FF2B5EF4-FFF2-40B4-BE49-F238E27FC236}">
                <a16:creationId xmlns:a16="http://schemas.microsoft.com/office/drawing/2014/main" id="{CABA00FD-B75A-BBA8-E7F4-F2DD47506F93}"/>
              </a:ext>
            </a:extLst>
          </p:cNvPr>
          <p:cNvSpPr txBox="1"/>
          <p:nvPr/>
        </p:nvSpPr>
        <p:spPr>
          <a:xfrm>
            <a:off x="483079" y="1570008"/>
            <a:ext cx="11826152"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Judge Nutrition Contest-April 12 @ Harvest Green. Susan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Nayeri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Join FBISD in Million Mile Month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Drop old drugs off at Drug Take Back Event, April 27, 11am-1pm @ FBISD Admin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Attend Whole Child Health Wellness Fair April 24</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Wheeler Stadium, 5-7pm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Liaisons only: Volunteer at Brighter Bites</a:t>
            </a:r>
          </a:p>
        </p:txBody>
      </p:sp>
    </p:spTree>
    <p:extLst>
      <p:ext uri="{BB962C8B-B14F-4D97-AF65-F5344CB8AC3E}">
        <p14:creationId xmlns:p14="http://schemas.microsoft.com/office/powerpoint/2010/main" val="2786528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5"/>
            <a:ext cx="9144000" cy="698028"/>
          </a:xfrm>
        </p:spPr>
        <p:txBody>
          <a:bodyPr>
            <a:noAutofit/>
          </a:bodyPr>
          <a:lstStyle/>
          <a:p>
            <a:pPr>
              <a:lnSpc>
                <a:spcPct val="100000"/>
              </a:lnSpc>
            </a:pPr>
            <a:r>
              <a:rPr lang="en-US" sz="2800" b="1">
                <a:solidFill>
                  <a:schemeClr val="bg1"/>
                </a:solidFill>
                <a:latin typeface="Arial" panose="020B0604020202020204" pitchFamily="34" charset="0"/>
                <a:cs typeface="Arial" panose="020B0604020202020204" pitchFamily="34" charset="0"/>
              </a:rPr>
              <a:t>Meeting In Closed Session</a:t>
            </a:r>
            <a:br>
              <a:rPr lang="en-US" sz="2800" b="1">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Breakout Session-SHAC Goals</a:t>
            </a:r>
            <a:endParaRPr lang="en-US" sz="28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505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EE15-707D-DF82-74E7-891C8A6DE25B}"/>
              </a:ext>
            </a:extLst>
          </p:cNvPr>
          <p:cNvSpPr txBox="1">
            <a:spLocks/>
          </p:cNvSpPr>
          <p:nvPr/>
        </p:nvSpPr>
        <p:spPr>
          <a:xfrm>
            <a:off x="411901" y="231575"/>
            <a:ext cx="10924644" cy="10660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Meeting Closure</a:t>
            </a:r>
          </a:p>
        </p:txBody>
      </p:sp>
      <p:sp>
        <p:nvSpPr>
          <p:cNvPr id="3" name="TextBox 2">
            <a:extLst>
              <a:ext uri="{FF2B5EF4-FFF2-40B4-BE49-F238E27FC236}">
                <a16:creationId xmlns:a16="http://schemas.microsoft.com/office/drawing/2014/main" id="{A6BDFE55-FDC5-E856-DB98-3945E124ACCE}"/>
              </a:ext>
            </a:extLst>
          </p:cNvPr>
          <p:cNvSpPr txBox="1"/>
          <p:nvPr/>
        </p:nvSpPr>
        <p:spPr>
          <a:xfrm>
            <a:off x="836231" y="1944336"/>
            <a:ext cx="5259769" cy="415498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Next Fort Bend ISD General SHAC Meeting</a:t>
            </a:r>
          </a:p>
          <a:p>
            <a:pPr algn="ctr"/>
            <a:endParaRPr lang="en-US" sz="2400" dirty="0">
              <a:latin typeface="Arial" panose="020B0604020202020204" pitchFamily="34" charset="0"/>
              <a:cs typeface="Arial" panose="020B0604020202020204" pitchFamily="34" charset="0"/>
            </a:endParaRPr>
          </a:p>
          <a:p>
            <a:pPr algn="ctr"/>
            <a:r>
              <a:rPr lang="en-US" sz="2400" b="1" dirty="0">
                <a:solidFill>
                  <a:schemeClr val="accent1"/>
                </a:solidFill>
                <a:latin typeface="Arial" panose="020B0604020202020204" pitchFamily="34" charset="0"/>
                <a:cs typeface="Arial" panose="020B0604020202020204" pitchFamily="34" charset="0"/>
              </a:rPr>
              <a:t>Fort Bend ISD Administration Building</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15431 Lexington Blvd</a:t>
            </a:r>
          </a:p>
          <a:p>
            <a:pPr algn="ctr"/>
            <a:r>
              <a:rPr lang="en-US" sz="2400" dirty="0">
                <a:latin typeface="Arial" panose="020B0604020202020204" pitchFamily="34" charset="0"/>
                <a:cs typeface="Arial" panose="020B0604020202020204" pitchFamily="34" charset="0"/>
              </a:rPr>
              <a:t>Sugar Land, TX 77479</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May 10, 2024</a:t>
            </a:r>
          </a:p>
          <a:p>
            <a:pPr algn="ctr"/>
            <a:r>
              <a:rPr lang="en-US" sz="24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sym typeface="Wingdings" panose="05000000000000000000" pitchFamily="2" charset="2"/>
              </a:rPr>
              <a:t>:00 PM - 2:00 PM</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3FA91A-7D59-849A-CED9-14F578AEFAAB}"/>
              </a:ext>
            </a:extLst>
          </p:cNvPr>
          <p:cNvPicPr>
            <a:picLocks noChangeAspect="1"/>
          </p:cNvPicPr>
          <p:nvPr/>
        </p:nvPicPr>
        <p:blipFill>
          <a:blip r:embed="rId4"/>
          <a:stretch>
            <a:fillRect/>
          </a:stretch>
        </p:blipFill>
        <p:spPr>
          <a:xfrm>
            <a:off x="6629215" y="2192910"/>
            <a:ext cx="4414606" cy="2472179"/>
          </a:xfrm>
          <a:prstGeom prst="rect">
            <a:avLst/>
          </a:prstGeom>
        </p:spPr>
      </p:pic>
    </p:spTree>
    <p:extLst>
      <p:ext uri="{BB962C8B-B14F-4D97-AF65-F5344CB8AC3E}">
        <p14:creationId xmlns:p14="http://schemas.microsoft.com/office/powerpoint/2010/main" val="1310327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dirty="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dirty="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dirty="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dirty="0">
              <a:solidFill>
                <a:schemeClr val="bg1"/>
              </a:solidFill>
              <a:latin typeface="Arial" panose="020B0604020202020204" pitchFamily="34" charset="0"/>
              <a:cs typeface="Arial" panose="020B0604020202020204" pitchFamily="34" charset="0"/>
            </a:endParaRPr>
          </a:p>
          <a:p>
            <a:pPr algn="ctr">
              <a:lnSpc>
                <a:spcPct val="150000"/>
              </a:lnSpc>
            </a:pPr>
            <a:r>
              <a:rPr lang="en-US" sz="1200" dirty="0" err="1">
                <a:solidFill>
                  <a:schemeClr val="bg1"/>
                </a:solidFill>
                <a:latin typeface="Arial" panose="020B0604020202020204" pitchFamily="34" charset="0"/>
                <a:cs typeface="Arial" panose="020B0604020202020204" pitchFamily="34" charset="0"/>
              </a:rPr>
              <a:t>www.fortbendisd.com</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7CF2-36F7-1EF2-286E-F96C737B88BC}"/>
              </a:ext>
            </a:extLst>
          </p:cNvPr>
          <p:cNvSpPr>
            <a:spLocks noGrp="1"/>
          </p:cNvSpPr>
          <p:nvPr>
            <p:ph type="title"/>
          </p:nvPr>
        </p:nvSpPr>
        <p:spPr/>
        <p:txBody>
          <a:bodyPr/>
          <a:lstStyle/>
          <a:p>
            <a:pPr algn="ctr"/>
            <a:r>
              <a:rPr lang="en-US" dirty="0"/>
              <a:t>Stand Up, Sit Down</a:t>
            </a:r>
          </a:p>
        </p:txBody>
      </p:sp>
      <p:sp>
        <p:nvSpPr>
          <p:cNvPr id="3" name="Text Placeholder 2">
            <a:extLst>
              <a:ext uri="{FF2B5EF4-FFF2-40B4-BE49-F238E27FC236}">
                <a16:creationId xmlns:a16="http://schemas.microsoft.com/office/drawing/2014/main" id="{7FABE64B-D864-FE61-38A5-98E8B94652E8}"/>
              </a:ext>
            </a:extLst>
          </p:cNvPr>
          <p:cNvSpPr>
            <a:spLocks noGrp="1"/>
          </p:cNvSpPr>
          <p:nvPr>
            <p:ph type="body" idx="1"/>
          </p:nvPr>
        </p:nvSpPr>
        <p:spPr/>
        <p:txBody>
          <a:bodyPr anchor="ctr"/>
          <a:lstStyle/>
          <a:p>
            <a:pPr marL="0" indent="0" algn="ctr">
              <a:buNone/>
            </a:pPr>
            <a:r>
              <a:rPr lang="en-US" sz="4400" dirty="0"/>
              <a:t>Stand up if you are a</a:t>
            </a:r>
          </a:p>
          <a:p>
            <a:pPr marL="0" indent="0" algn="ctr">
              <a:buNone/>
            </a:pPr>
            <a:r>
              <a:rPr lang="en-US" sz="4400" u="sng" dirty="0"/>
              <a:t>student</a:t>
            </a:r>
            <a:r>
              <a:rPr lang="en-US" sz="4400" dirty="0"/>
              <a:t> representative</a:t>
            </a:r>
          </a:p>
        </p:txBody>
      </p:sp>
      <p:cxnSp>
        <p:nvCxnSpPr>
          <p:cNvPr id="4" name="Straight Connector 3">
            <a:extLst>
              <a:ext uri="{FF2B5EF4-FFF2-40B4-BE49-F238E27FC236}">
                <a16:creationId xmlns:a16="http://schemas.microsoft.com/office/drawing/2014/main" id="{4A335633-6AE2-41E7-AE93-48DF006E0FC4}"/>
              </a:ext>
            </a:extLst>
          </p:cNvPr>
          <p:cNvCxnSpPr/>
          <p:nvPr/>
        </p:nvCxnSpPr>
        <p:spPr>
          <a:xfrm>
            <a:off x="2117436" y="2476500"/>
            <a:ext cx="7957127" cy="864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988471"/>
      </p:ext>
    </p:extLst>
  </p:cSld>
  <p:clrMapOvr>
    <a:masterClrMapping/>
  </p:clrMapOvr>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HH-Gulf Blue-Orange 2023" id="{32E363A4-C720-604E-B299-DD04D92FF6FB}" vid="{074D370D-05E2-AB4A-B7E9-1255ADC0EF5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10937</TotalTime>
  <Words>3794</Words>
  <Application>Microsoft Office PowerPoint</Application>
  <PresentationFormat>Widescreen</PresentationFormat>
  <Paragraphs>480</Paragraphs>
  <Slides>87</Slides>
  <Notes>44</Notes>
  <HiddenSlides>2</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87</vt:i4>
      </vt:variant>
    </vt:vector>
  </HeadingPairs>
  <TitlesOfParts>
    <vt:vector size="106" baseType="lpstr">
      <vt:lpstr>Arial</vt:lpstr>
      <vt:lpstr>Bookman Old Style</vt:lpstr>
      <vt:lpstr>Calibri</vt:lpstr>
      <vt:lpstr>Calibri  </vt:lpstr>
      <vt:lpstr>Calibri Light</vt:lpstr>
      <vt:lpstr>Century Gothic</vt:lpstr>
      <vt:lpstr>Franklin Gothic Book</vt:lpstr>
      <vt:lpstr>garamond</vt:lpstr>
      <vt:lpstr>Google Sans</vt:lpstr>
      <vt:lpstr>Helvetica Neue</vt:lpstr>
      <vt:lpstr>Open Sans</vt:lpstr>
      <vt:lpstr>Poppins</vt:lpstr>
      <vt:lpstr>Times New Roman</vt:lpstr>
      <vt:lpstr>Wingdings</vt:lpstr>
      <vt:lpstr>Office Theme</vt:lpstr>
      <vt:lpstr>Custom Design</vt:lpstr>
      <vt:lpstr>1_Office Theme</vt:lpstr>
      <vt:lpstr>1_RetrospectVTI</vt:lpstr>
      <vt:lpstr>2_Office Theme</vt:lpstr>
      <vt:lpstr>General SHAC Meeting</vt:lpstr>
      <vt:lpstr>PowerPoint Presentation</vt:lpstr>
      <vt:lpstr>Physical Activity Promotion in Schools: Providing More Than Just Health Benefits</vt:lpstr>
      <vt:lpstr>Stand Up, Sit Down</vt:lpstr>
      <vt:lpstr>Stand Up, Sit Down</vt:lpstr>
      <vt:lpstr>Stand Up, Sit Down</vt:lpstr>
      <vt:lpstr>Stand Up, Sit Down</vt:lpstr>
      <vt:lpstr>Stand Up, Sit Down</vt:lpstr>
      <vt:lpstr>Stand Up, Sit Down</vt:lpstr>
      <vt:lpstr>Stand Up, Sit Down</vt:lpstr>
      <vt:lpstr>Presentation Overview</vt:lpstr>
      <vt:lpstr>Why promote physical activity in schools?</vt:lpstr>
      <vt:lpstr>PowerPoint Presentation</vt:lpstr>
      <vt:lpstr>PowerPoint Presentation</vt:lpstr>
      <vt:lpstr>Schools Providing More Physical Activity Opportunities Had Higher Academic Ratings</vt:lpstr>
      <vt:lpstr>Whole-of-School Approach</vt:lpstr>
      <vt:lpstr>PowerPoint Presentation</vt:lpstr>
      <vt:lpstr>Classroom-based Physical Activity Approaches</vt:lpstr>
      <vt:lpstr>Current Challenges</vt:lpstr>
      <vt:lpstr>The “Research to Practice Gap”</vt:lpstr>
      <vt:lpstr>PowerPoint Presentation</vt:lpstr>
      <vt:lpstr>PowerPoint Presentation</vt:lpstr>
      <vt:lpstr>PowerPoint Presentation</vt:lpstr>
      <vt:lpstr>PowerPoint Presentation</vt:lpstr>
      <vt:lpstr>Ways to Support Physical Activity</vt:lpstr>
      <vt:lpstr>Questions?</vt:lpstr>
      <vt:lpstr>Action-Based Learning in Fort Bend ISD FBISD ABL Teachers John Needem, Steven Buckley, Tracy Johnson, &amp; Ashley East</vt:lpstr>
      <vt:lpstr>What is ABL?</vt:lpstr>
      <vt:lpstr>PowerPoint Presentation</vt:lpstr>
      <vt:lpstr>PowerPoint Presentation</vt:lpstr>
      <vt:lpstr>PowerPoint Presentation</vt:lpstr>
      <vt:lpstr>PowerPoint Presentation</vt:lpstr>
      <vt:lpstr> What does more movement in the classroom mean for our students? </vt:lpstr>
      <vt:lpstr>PowerPoint Presentation</vt:lpstr>
      <vt:lpstr>PowerPoint Presentation</vt:lpstr>
      <vt:lpstr>PowerPoint Presentation</vt:lpstr>
      <vt:lpstr>PowerPoint Presentation</vt:lpstr>
      <vt:lpstr>PowerPoint Presentation</vt:lpstr>
      <vt:lpstr>PowerPoint Presentation</vt:lpstr>
      <vt:lpstr>Action Based Learning Lab Lantern Lane Elementary 3rd Grade  </vt:lpstr>
      <vt:lpstr>Blue Ridge/Briargate ES  Action Based Learning Lab</vt:lpstr>
      <vt:lpstr>PowerPoint Presentation</vt:lpstr>
      <vt:lpstr>PowerPoint Presentation</vt:lpstr>
      <vt:lpstr>Current Trends</vt:lpstr>
      <vt:lpstr>PowerPoint Presentation</vt:lpstr>
      <vt:lpstr>PowerPoint Presentation</vt:lpstr>
      <vt:lpstr>PowerPoint Presentation</vt:lpstr>
      <vt:lpstr>PowerPoint Presentation</vt:lpstr>
      <vt:lpstr>PowerPoint Presentation</vt:lpstr>
      <vt:lpstr>Brain Break District Student Wellness Coalition Members Paresh Cl &amp; Naomi K</vt:lpstr>
      <vt:lpstr>2024-2025 SHAC Updates Allison Thummel FBISD SHAC Chair</vt:lpstr>
      <vt:lpstr>2024-2025 SHAC Updates</vt:lpstr>
      <vt:lpstr>2024-2025 SHAC Legislative Priorities (approved)</vt:lpstr>
      <vt:lpstr>SHAC Legislative Priorities (proposed)</vt:lpstr>
      <vt:lpstr>SHAC Nominations &amp; Vote Jenna Ross FBISD SHAC Secretary</vt:lpstr>
      <vt:lpstr>SHAC Executive Team Nominations</vt:lpstr>
      <vt:lpstr>SHAC Nominations: Chair- Catalina Flores-Rau</vt:lpstr>
      <vt:lpstr>SHAC Nominations: Vice Chair- Nicole Juracek</vt:lpstr>
      <vt:lpstr>SHAC Nominations: Secretary-Derek Craig</vt:lpstr>
      <vt:lpstr>Members:2024-25</vt:lpstr>
      <vt:lpstr>PowerPoint Presentation</vt:lpstr>
      <vt:lpstr>Civic Engagement  Announcements Chassidy Olainu-Alade FBISD Coordinator of Community and Civic Engagements-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Events</vt:lpstr>
      <vt:lpstr>PowerPoint Presentation</vt:lpstr>
      <vt:lpstr>District Wellness Heroes</vt:lpstr>
      <vt:lpstr>PowerPoint Presentation</vt:lpstr>
      <vt:lpstr>PowerPoint Presentation</vt:lpstr>
      <vt:lpstr>PowerPoint Presentation</vt:lpstr>
      <vt:lpstr>PowerPoint Presentation</vt:lpstr>
      <vt:lpstr>PowerPoint Presentation</vt:lpstr>
      <vt:lpstr>PowerPoint Presentation</vt:lpstr>
      <vt:lpstr>Brighter Bites Volunteers</vt:lpstr>
      <vt:lpstr>SHAC Liaison &amp; DSWC Action Items</vt:lpstr>
      <vt:lpstr>Meeting In Closed Session Breakout Session-SHAC Goals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16</cp:revision>
  <dcterms:created xsi:type="dcterms:W3CDTF">2022-05-20T14:55:30Z</dcterms:created>
  <dcterms:modified xsi:type="dcterms:W3CDTF">2024-04-10T13:44:22Z</dcterms:modified>
</cp:coreProperties>
</file>